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77" r:id="rId4"/>
    <p:sldId id="260" r:id="rId5"/>
    <p:sldId id="259" r:id="rId6"/>
    <p:sldId id="278" r:id="rId7"/>
    <p:sldId id="271" r:id="rId8"/>
    <p:sldId id="264" r:id="rId9"/>
    <p:sldId id="267" r:id="rId10"/>
    <p:sldId id="275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5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299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27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747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03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1785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2300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15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4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017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95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1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9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43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49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291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496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FC555-32CC-408D-B736-563955264012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97511E-AD8F-41FA-916C-A19AFC1AC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4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slexia.com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ixabay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9597" y="1685719"/>
            <a:ext cx="8280400" cy="2166938"/>
          </a:xfrm>
        </p:spPr>
        <p:txBody>
          <a:bodyPr>
            <a:normAutofit/>
          </a:bodyPr>
          <a:lstStyle/>
          <a:p>
            <a:pPr algn="ctr"/>
            <a:r>
              <a:rPr lang="ro-RO" sz="7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o-RO" sz="7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4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ro-RO" sz="4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ulburările specifice de învățare</a:t>
            </a:r>
            <a:endParaRPr lang="en-US" sz="4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356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541" y="129915"/>
            <a:ext cx="10250496" cy="1320800"/>
          </a:xfrm>
        </p:spPr>
        <p:txBody>
          <a:bodyPr/>
          <a:lstStyle/>
          <a:p>
            <a:r>
              <a:rPr lang="ro-RO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 face cadrul didactic pentru copilul dislexic?</a:t>
            </a:r>
            <a:endParaRPr lang="en-US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9390"/>
            <a:ext cx="12082072" cy="5928609"/>
          </a:xfrm>
        </p:spPr>
        <p:txBody>
          <a:bodyPr>
            <a:noAutofit/>
          </a:bodyPr>
          <a:lstStyle/>
          <a:p>
            <a:r>
              <a:rPr lang="ro-R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Adaptare curriculară </a:t>
            </a:r>
            <a:r>
              <a:rPr lang="ro-RO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curriculumul național adaptat nevoilor copilului</a:t>
            </a:r>
          </a:p>
          <a:p>
            <a:r>
              <a:rPr lang="ro-R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Evaluarea adaptată </a:t>
            </a:r>
          </a:p>
          <a:p>
            <a:r>
              <a:rPr lang="ro-RO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Terapii specifice (terapii: logopedică, psihomotorie, psihologică, educațională de stimulare cognitivă, ocupațională)</a:t>
            </a:r>
          </a:p>
          <a:p>
            <a:r>
              <a:rPr lang="ro-R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Măsuri compensatorii - Art.20 </a:t>
            </a:r>
            <a:r>
              <a:rPr lang="ro-RO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materiale adaptate, instrumente compensatorii (instrumente didactice și tehnologice care facilitează performanța)</a:t>
            </a:r>
          </a:p>
          <a:p>
            <a:r>
              <a:rPr lang="ro-R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Măsuri de dispensare – Art.21 </a:t>
            </a:r>
            <a:r>
              <a:rPr lang="ro-RO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elevul are permisiunea de a nu realiza anumite activități care îi sunt dificile și nu îi îmbogățesc procesul de învățare (ex.tabla înmulțirii)</a:t>
            </a:r>
          </a:p>
          <a:p>
            <a:r>
              <a:rPr lang="ro-R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Planul educațional personalizat (PEP)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508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media.istockphoto.com/photos/upset-schoolboy-with-pile-of-school-books-and-notebooks-picture-id961747246?b=1&amp;k=6&amp;m=961747246&amp;s=170667a&amp;w=0&amp;h=X89xLbJ_PzMY9f0YK3vYSiGcbgaHTCbBd1y3elXT4xI=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15"/>
            <a:ext cx="10631328" cy="6860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7864" y="5270500"/>
            <a:ext cx="10515600" cy="1587500"/>
          </a:xfrm>
        </p:spPr>
        <p:txBody>
          <a:bodyPr>
            <a:normAutofit fontScale="90000"/>
          </a:bodyPr>
          <a:lstStyle/>
          <a:p>
            <a: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Bibliografie:</a:t>
            </a:r>
            <a:b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Legea 6 / 2016</a:t>
            </a:r>
            <a:b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Ordinul MEN Nr.3124 </a:t>
            </a:r>
            <a:r>
              <a:rPr lang="ro-RO" sz="18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2017</a:t>
            </a:r>
            <a: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www.dislexia.com</a:t>
            </a:r>
            <a: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www.pixabay.com</a:t>
            </a:r>
            <a: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M.Lazăr – Logopedia de acasă, Editura </a:t>
            </a:r>
            <a:r>
              <a:rPr lang="en-US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Print 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 </a:t>
            </a:r>
            <a:r>
              <a:rPr lang="en-US" sz="1800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Iași</a:t>
            </a:r>
            <a: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2020.</a:t>
            </a:r>
            <a:br>
              <a:rPr lang="ro-RO" sz="18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18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2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" y="437881"/>
            <a:ext cx="10490200" cy="60015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o-RO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Legea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nr. 6/2016 - </a:t>
            </a: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completarea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Legii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educaţiei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naţionale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nr. </a:t>
            </a:r>
            <a:r>
              <a:rPr lang="en-US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1/2011</a:t>
            </a:r>
            <a:r>
              <a:rPr lang="ro-RO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marL="0" indent="0">
              <a:buNone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Educaţia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persoanelor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cu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tulburări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învăţare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dislexia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disgrafia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discalculia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asigurată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metode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psihopedagogice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consacrate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şi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abordare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adecvată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potrivit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legii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o-RO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Persoanele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tulburări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învăţare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sunt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integrate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învăţământul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masă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r>
              <a:rPr lang="ro-RO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</a:p>
          <a:p>
            <a:pPr marL="0" indent="0">
              <a:buNone/>
            </a:pPr>
            <a:endParaRPr lang="en-US" sz="3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o-RO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ORDIN Nr.3124 / 2017 privind aprobarea </a:t>
            </a:r>
            <a:r>
              <a:rPr lang="ro-RO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Metodologiei </a:t>
            </a:r>
            <a:r>
              <a:rPr lang="ro-RO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pentru </a:t>
            </a:r>
            <a:r>
              <a:rPr lang="ro-RO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asigurarea suportului </a:t>
            </a:r>
            <a:r>
              <a:rPr lang="ro-RO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necesar elevilor </a:t>
            </a:r>
            <a:r>
              <a:rPr lang="ro-RO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 tulburari </a:t>
            </a:r>
            <a:r>
              <a:rPr lang="ro-RO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  <a:r>
              <a:rPr lang="ro-RO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invatare,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nn-NO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Anex</a:t>
            </a:r>
            <a:r>
              <a:rPr lang="ro-RO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nn-NO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n-NO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OMEN nr. </a:t>
            </a:r>
            <a:r>
              <a:rPr lang="nn-NO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3124/20.01.2017</a:t>
            </a:r>
            <a:r>
              <a:rPr lang="ro-RO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o-RO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o-RO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763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photos/angry-schoolboy-with-learning-difficulties-picture-id1219968546?b=1&amp;k=6&amp;m=1219968546&amp;s=170667a&amp;w=0&amp;h=wdl08LSnncwaLXjeQN5qzJVdu6Gy5PMjWPeh-rMwUb8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649" y="0"/>
            <a:ext cx="5091352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5600" y="355600"/>
            <a:ext cx="11493500" cy="6730584"/>
          </a:xfrm>
        </p:spPr>
        <p:txBody>
          <a:bodyPr>
            <a:no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Art.12 </a:t>
            </a:r>
            <a:endParaRPr lang="ro-RO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o-RO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Diagnosticul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</a:t>
            </a:r>
            <a:r>
              <a:rPr lang="en-US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dislexie</a:t>
            </a:r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o-RO" sz="4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o-RO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și </a:t>
            </a:r>
            <a:r>
              <a:rPr lang="en-US" sz="4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disgrafie</a:t>
            </a:r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</a:t>
            </a:r>
            <a:r>
              <a:rPr lang="en-US" sz="4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stabilesc</a:t>
            </a:r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ro-RO" sz="4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  <a:r>
              <a:rPr lang="en-US" sz="4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regulă</a:t>
            </a:r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</a:t>
            </a:r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clasa</a:t>
            </a:r>
            <a:r>
              <a:rPr lang="en-US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II-a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după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elevul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parcurs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învăţarea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tuturor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literelor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o-RO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Diagnosticul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  <a:r>
              <a:rPr lang="en-US" sz="4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discalculie</a:t>
            </a:r>
            <a:r>
              <a:rPr lang="en-US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</a:t>
            </a:r>
            <a:r>
              <a:rPr lang="en-US" sz="4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stabileşte</a:t>
            </a:r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de </a:t>
            </a:r>
            <a:r>
              <a:rPr lang="en-US" sz="4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regulă</a:t>
            </a:r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</a:t>
            </a:r>
            <a:r>
              <a:rPr lang="en-US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clasa</a:t>
            </a:r>
            <a:r>
              <a:rPr lang="en-US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III-a. </a:t>
            </a:r>
            <a:endParaRPr lang="ro-RO" sz="4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3777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8299"/>
            <a:ext cx="9893508" cy="1792289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DISLEXIA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tulburare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învățare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manifestată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printr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-o incapacitate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parțială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și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persistentă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achiziție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citirii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2160589"/>
            <a:ext cx="9893300" cy="3880773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Tulburarea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învățare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NU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boală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ci o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modalitate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specială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prelucrare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informației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Copilul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dislexic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constant sub media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clasei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progresul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realizat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înțelegerea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citirii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fiind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semnificativ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sub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nivelul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așteptat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raportare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aptitudinile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intelectuale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ale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copilului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şi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timpul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alocat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învățării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cititului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2800" b="1" u="sng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După</a:t>
            </a:r>
            <a:r>
              <a:rPr lang="en-US" sz="2800" b="1" u="sng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doi</a:t>
            </a:r>
            <a:r>
              <a:rPr lang="en-US" sz="2800" b="1" u="sng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</a:t>
            </a:r>
            <a:r>
              <a:rPr lang="en-US" sz="2800" b="1" u="sng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2800" b="1" u="sng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şcoală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citirea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nesigură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lentă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ezitantă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plină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greşeli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omisiuni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inversiuni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întreruptă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pauze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lungi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între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cuvinte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mijlocul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acestora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 sz="28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537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234" y="177800"/>
            <a:ext cx="5184861" cy="1320800"/>
          </a:xfrm>
        </p:spPr>
        <p:txBody>
          <a:bodyPr/>
          <a:lstStyle/>
          <a:p>
            <a:pPr algn="ctr"/>
            <a:r>
              <a:rPr lang="en-US" dirty="0" err="1" smtClean="0"/>
              <a:t>Dislexicul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67764"/>
            <a:ext cx="9376633" cy="6491991"/>
          </a:xfrm>
        </p:spPr>
        <p:txBody>
          <a:bodyPr>
            <a:noAutofit/>
          </a:bodyPr>
          <a:lstStyle/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prezintă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deficienţe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senzoriale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 deficient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mintal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copil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cu o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frecvenţă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o-RO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şcolară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neregulată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consecinţă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unei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metodologii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inadecvate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unui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mediu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sociocultural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inadecvat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chiar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dacă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pot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exista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unele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coincidenţe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Monitorizarea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persoanelor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dislexice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arată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că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dizabilitatea</a:t>
            </a:r>
            <a:r>
              <a:rPr lang="en-US" sz="3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persistă</a:t>
            </a:r>
            <a:r>
              <a:rPr lang="en-US" sz="3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şi</a:t>
            </a:r>
            <a:r>
              <a:rPr lang="en-US" sz="3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</a:t>
            </a:r>
            <a:r>
              <a:rPr lang="en-US" sz="3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maturitate</a:t>
            </a:r>
            <a:r>
              <a:rPr lang="en-US" sz="3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Totuși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0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mulți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dislexici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învață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să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citească</a:t>
            </a:r>
            <a:r>
              <a:rPr lang="en-US" sz="3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corect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însă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continuă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să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citească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lent,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fără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exista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automatizarea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actului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https://media.istockphoto.com/photos/sad-tired-frustrated-boy-sitting-at-the-table-with-many-books-and-picture-id1146304621?b=1&amp;k=6&amp;m=1146304621&amp;s=170667a&amp;w=0&amp;h=JhVpUOsXYZXfnY68F71HVhMRm8OSaICQVs0Jt0LCZ2U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7329" y="0"/>
            <a:ext cx="4861588" cy="323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890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</p:spPr>
        <p:txBody>
          <a:bodyPr>
            <a:no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Art.13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Diagnosticul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tulburare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învăţare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exclude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următoarele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cazuri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ro-RO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lphaLcParenR"/>
            </a:pPr>
            <a:r>
              <a:rPr lang="en-US" sz="2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coeficientul</a:t>
            </a: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inteligență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elevului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(IQ)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mic de 85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prezența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unei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dizabilități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intelectuale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unui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intelect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liminar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 </a:t>
            </a:r>
            <a:endParaRPr lang="ro-RO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lphaLcParenR"/>
            </a:pP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deficite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senzoriale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auditive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și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vizuale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necorectate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endParaRPr lang="ro-RO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lphaLcParenR"/>
            </a:pP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tulburări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psihiatrice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neurologice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organice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funcționale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achiziție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endParaRPr lang="ro-RO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lphaLcParenR"/>
            </a:pP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absența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oportunităților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învățare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absenteism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spitalizare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prelungită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apartenența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grupuri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defavorizate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nefrecventarea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învățământului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preșcolar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lipsa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exersării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educație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precară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insuficientă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 </a:t>
            </a:r>
            <a:endParaRPr lang="ro-RO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lphaLcParenR"/>
            </a:pPr>
            <a:r>
              <a:rPr lang="en-US" sz="2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dezavantaje</a:t>
            </a: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psihosociale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endParaRPr lang="ro-RO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lphaLcParenR"/>
            </a:pP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influențe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externe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cu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relevanță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pentru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procesul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achiziție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703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01040" y="294807"/>
            <a:ext cx="11003280" cy="1320800"/>
          </a:xfrm>
        </p:spPr>
        <p:txBody>
          <a:bodyPr/>
          <a:lstStyle/>
          <a:p>
            <a:pPr algn="ctr"/>
            <a:r>
              <a:rPr lang="ro-RO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Simptomele predispoziției spre TSÎ / dislexie</a:t>
            </a:r>
            <a:endParaRPr lang="en-US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1" y="997679"/>
            <a:ext cx="11780520" cy="570792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Diagnosticul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dislexie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poate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pune</a:t>
            </a: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începând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cu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clasa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II-a,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când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manifestările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dislexo-disgrafice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au un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constant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şi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tendinţa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a se </a:t>
            </a:r>
            <a:r>
              <a:rPr lang="en-US" sz="3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agrava</a:t>
            </a:r>
            <a:r>
              <a:rPr 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</a:t>
            </a:r>
            <a:r>
              <a:rPr 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simptomele</a:t>
            </a:r>
            <a:r>
              <a:rPr 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predispoziţiei</a:t>
            </a:r>
            <a:r>
              <a:rPr 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spre</a:t>
            </a:r>
            <a:r>
              <a:rPr 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dislexie</a:t>
            </a:r>
            <a:r>
              <a:rPr lang="en-U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 fi </a:t>
            </a:r>
            <a:r>
              <a:rPr lang="en-US" sz="30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observate</a:t>
            </a:r>
            <a:r>
              <a:rPr lang="en-US" sz="3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i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încă</a:t>
            </a:r>
            <a:r>
              <a:rPr lang="en-US" sz="30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din </a:t>
            </a:r>
            <a:r>
              <a:rPr lang="en-US" sz="3000" b="1" i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perioada</a:t>
            </a:r>
            <a:r>
              <a:rPr lang="en-US" sz="30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000" b="1" i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preşcolară</a:t>
            </a:r>
            <a:r>
              <a:rPr lang="ro-RO" sz="30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sz="3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 de la debutul micii școlarități</a:t>
            </a:r>
            <a:r>
              <a:rPr lang="en-US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 </a:t>
            </a:r>
            <a:endParaRPr lang="ro-RO" sz="3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ro-RO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Art.5 (e) ne arată indicatorii </a:t>
            </a:r>
            <a:r>
              <a:rPr lang="ro-RO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riscului de dezvoltare a tulburărilor specifice de învățare</a:t>
            </a:r>
            <a:r>
              <a:rPr lang="ro-RO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dificultăți la activitățile de preachiziție a citit-scrisului, numerației, dislalie prelungită,... 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415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VORBIR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847" y="2143593"/>
            <a:ext cx="4872153" cy="2988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7727" y="134911"/>
            <a:ext cx="929100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800" b="1" dirty="0" smtClean="0"/>
              <a:t>Așadar, PREȘCOLARUL predispus dezvoltării TSÎ:</a:t>
            </a:r>
          </a:p>
          <a:p>
            <a:endParaRPr lang="ro-RO" sz="2800" b="1" dirty="0"/>
          </a:p>
          <a:p>
            <a:r>
              <a:rPr lang="ro-RO" sz="2800" b="1" dirty="0" smtClean="0"/>
              <a:t>-</a:t>
            </a:r>
            <a:r>
              <a:rPr lang="ro-RO" sz="2800" b="1" dirty="0" smtClean="0">
                <a:solidFill>
                  <a:srgbClr val="C00000"/>
                </a:solidFill>
              </a:rPr>
              <a:t>NU reține semnele grafice (semne, litere, cifre)</a:t>
            </a:r>
          </a:p>
          <a:p>
            <a:endParaRPr lang="ro-RO" sz="2800" b="1" dirty="0" smtClean="0"/>
          </a:p>
          <a:p>
            <a:r>
              <a:rPr lang="ro-RO" sz="2800" b="1" dirty="0" smtClean="0"/>
              <a:t>-deși își dă silința, nu reușește să țină pasul cu ceilalți</a:t>
            </a:r>
          </a:p>
          <a:p>
            <a:endParaRPr lang="ro-RO" sz="2800" b="1" dirty="0" smtClean="0"/>
          </a:p>
          <a:p>
            <a:r>
              <a:rPr lang="ro-RO" sz="2800" b="1" dirty="0" smtClean="0"/>
              <a:t>-poate spune o poezie, învață folosindu-se de auz </a:t>
            </a:r>
          </a:p>
          <a:p>
            <a:endParaRPr lang="ro-RO" sz="2800" b="1" dirty="0" smtClean="0"/>
          </a:p>
          <a:p>
            <a:r>
              <a:rPr lang="ro-RO" sz="2800" b="1" dirty="0" smtClean="0"/>
              <a:t>-</a:t>
            </a:r>
            <a:r>
              <a:rPr lang="en-US" sz="2800" b="1" dirty="0" smtClean="0"/>
              <a:t>a </a:t>
            </a:r>
            <a:r>
              <a:rPr lang="en-US" sz="2800" b="1" dirty="0" err="1" smtClean="0"/>
              <a:t>început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să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vorbească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târziu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în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comparaţie</a:t>
            </a:r>
            <a:r>
              <a:rPr lang="en-US" sz="2800" b="1" dirty="0" smtClean="0"/>
              <a:t> cu </a:t>
            </a:r>
            <a:r>
              <a:rPr lang="en-US" sz="2800" b="1" dirty="0" err="1" smtClean="0"/>
              <a:t>alţi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copii</a:t>
            </a:r>
            <a:endParaRPr lang="ro-RO" sz="2800" b="1" dirty="0" smtClean="0"/>
          </a:p>
          <a:p>
            <a:endParaRPr lang="ro-RO" sz="2800" b="1" dirty="0" smtClean="0"/>
          </a:p>
          <a:p>
            <a:r>
              <a:rPr lang="ro-RO" sz="2800" b="1" dirty="0" smtClean="0"/>
              <a:t>-identifică cu greutate un sunet în cuvânt</a:t>
            </a:r>
          </a:p>
          <a:p>
            <a:endParaRPr lang="ro-RO" sz="2800" b="1" dirty="0" smtClean="0"/>
          </a:p>
          <a:p>
            <a:r>
              <a:rPr lang="ro-RO" sz="2800" b="1" dirty="0" smtClean="0"/>
              <a:t>-</a:t>
            </a:r>
            <a:r>
              <a:rPr lang="en-US" sz="2800" b="1" dirty="0" smtClean="0"/>
              <a:t>nu </a:t>
            </a:r>
            <a:r>
              <a:rPr lang="en-US" sz="2800" b="1" dirty="0" err="1" smtClean="0"/>
              <a:t>ascultă</a:t>
            </a:r>
            <a:r>
              <a:rPr lang="en-US" sz="2800" b="1" dirty="0" smtClean="0"/>
              <a:t> cu </a:t>
            </a:r>
            <a:r>
              <a:rPr lang="en-US" sz="2800" b="1" dirty="0" err="1" smtClean="0"/>
              <a:t>plăcere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poveşti</a:t>
            </a:r>
            <a:r>
              <a:rPr lang="en-US" sz="2800" b="1" dirty="0" smtClean="0"/>
              <a:t>, nu </a:t>
            </a:r>
            <a:r>
              <a:rPr lang="en-US" sz="2800" b="1" dirty="0" err="1" smtClean="0"/>
              <a:t>pune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întrebări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referitoare</a:t>
            </a:r>
            <a:r>
              <a:rPr lang="en-US" sz="2800" b="1" dirty="0" smtClean="0"/>
              <a:t> la </a:t>
            </a:r>
            <a:r>
              <a:rPr lang="en-US" sz="2800" b="1" dirty="0" err="1" smtClean="0"/>
              <a:t>întâmplările</a:t>
            </a:r>
            <a:r>
              <a:rPr lang="en-US" sz="2800" b="1" dirty="0" smtClean="0"/>
              <a:t> din </a:t>
            </a:r>
            <a:r>
              <a:rPr lang="en-US" sz="2800" b="1" dirty="0" err="1" smtClean="0"/>
              <a:t>poveste</a:t>
            </a:r>
            <a:endParaRPr lang="ro-RO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90979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714" y="117693"/>
            <a:ext cx="4740137" cy="674030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o-RO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Încă din perioada preșcolarității, este nevoie de exersarea și îmbunătățirea:</a:t>
            </a:r>
          </a:p>
          <a:p>
            <a:endParaRPr lang="ro-RO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Tx/>
              <a:buChar char="-"/>
            </a:pPr>
            <a:r>
              <a:rPr lang="ro-RO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Atenției</a:t>
            </a:r>
          </a:p>
          <a:p>
            <a:endParaRPr lang="ro-RO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Tx/>
              <a:buChar char="-"/>
            </a:pPr>
            <a:r>
              <a:rPr lang="ro-RO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Percepției auditive</a:t>
            </a:r>
          </a:p>
          <a:p>
            <a:endParaRPr lang="ro-RO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Tx/>
              <a:buChar char="-"/>
            </a:pPr>
            <a:r>
              <a:rPr lang="ro-RO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Percepției vizuale</a:t>
            </a:r>
          </a:p>
          <a:p>
            <a:endParaRPr lang="ro-RO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Tx/>
              <a:buChar char="-"/>
            </a:pPr>
            <a:r>
              <a:rPr lang="ro-RO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Psihomotricității</a:t>
            </a:r>
          </a:p>
          <a:p>
            <a:endParaRPr lang="ro-RO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Tx/>
              <a:buChar char="-"/>
            </a:pPr>
            <a:r>
              <a:rPr lang="ro-RO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Orientării spațio-temporale</a:t>
            </a:r>
          </a:p>
          <a:p>
            <a:endParaRPr lang="ro-RO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Tx/>
              <a:buChar char="-"/>
            </a:pPr>
            <a:r>
              <a:rPr lang="ro-RO" sz="24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Învățarea semnelor în ritmul propriu</a:t>
            </a:r>
            <a:r>
              <a:rPr lang="ro-RO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cât mai devreme posibil...</a:t>
            </a:r>
          </a:p>
          <a:p>
            <a:pPr marL="285750" indent="-285750">
              <a:buFontTx/>
              <a:buChar char="-"/>
            </a:pPr>
            <a:endParaRPr lang="en-U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Letter tile background 3D rendering of a background made of letter tiles Text Stock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856" y="1888761"/>
            <a:ext cx="7461144" cy="4969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Documents and Settings\marta\Mis documentos\Mis escaneos\2006-04 (abr)\escanear000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3659">
            <a:off x="7083057" y="71414"/>
            <a:ext cx="5006540" cy="4311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 rot="21098369">
            <a:off x="4613339" y="1072000"/>
            <a:ext cx="3022038" cy="23100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2200" b="1" dirty="0" smtClean="0">
                <a:solidFill>
                  <a:srgbClr val="FF0000"/>
                </a:solidFill>
              </a:rPr>
              <a:t>Text    culo    e   care</a:t>
            </a:r>
            <a:br>
              <a:rPr lang="ro-RO" sz="2200" b="1" dirty="0" smtClean="0">
                <a:solidFill>
                  <a:srgbClr val="FF0000"/>
                </a:solidFill>
              </a:rPr>
            </a:br>
            <a:r>
              <a:rPr lang="ro-RO" sz="2200" b="1" dirty="0" smtClean="0">
                <a:solidFill>
                  <a:srgbClr val="FF0000"/>
                </a:solidFill>
              </a:rPr>
              <a:t>scris   ar    tul</a:t>
            </a:r>
            <a:br>
              <a:rPr lang="ro-RO" sz="2200" b="1" dirty="0" smtClean="0">
                <a:solidFill>
                  <a:srgbClr val="FF0000"/>
                </a:solidFill>
              </a:rPr>
            </a:br>
            <a:r>
              <a:rPr lang="ro-RO" sz="2200" b="1" dirty="0" smtClean="0">
                <a:solidFill>
                  <a:srgbClr val="FF0000"/>
                </a:solidFill>
              </a:rPr>
              <a:t>i   s   schimb    ea.   </a:t>
            </a:r>
            <a:endParaRPr lang="en-US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52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1356</TotalTime>
  <Words>674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 Tulburările specifice de învățare</vt:lpstr>
      <vt:lpstr>PowerPoint Presentation</vt:lpstr>
      <vt:lpstr>PowerPoint Presentation</vt:lpstr>
      <vt:lpstr>DISLEXIA este o tulburare de învățare manifestată printr-o incapacitate parțială și persistentă de achiziție a citirii. </vt:lpstr>
      <vt:lpstr>Dislexicul </vt:lpstr>
      <vt:lpstr>PowerPoint Presentation</vt:lpstr>
      <vt:lpstr>Simptomele predispoziției spre TSÎ / dislexie</vt:lpstr>
      <vt:lpstr>PowerPoint Presentation</vt:lpstr>
      <vt:lpstr>PowerPoint Presentation</vt:lpstr>
      <vt:lpstr>Ce face cadrul didactic pentru copilul dislexic?</vt:lpstr>
      <vt:lpstr>Bibliografie: Legea 6 / 2016 Ordinul MEN Nr.3124 / 2017 www.dislexia.com www.pixabay.com M.Lazăr – Logopedia de acasă, Editura Print Digital Iași, 2020.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54</cp:revision>
  <dcterms:created xsi:type="dcterms:W3CDTF">2017-10-22T19:37:02Z</dcterms:created>
  <dcterms:modified xsi:type="dcterms:W3CDTF">2023-03-05T13:31:33Z</dcterms:modified>
</cp:coreProperties>
</file>