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33"/>
  </p:notesMasterIdLst>
  <p:handoutMasterIdLst>
    <p:handoutMasterId r:id="rId34"/>
  </p:handoutMasterIdLst>
  <p:sldIdLst>
    <p:sldId id="256" r:id="rId4"/>
    <p:sldId id="303" r:id="rId5"/>
    <p:sldId id="304" r:id="rId6"/>
    <p:sldId id="286" r:id="rId7"/>
    <p:sldId id="282" r:id="rId8"/>
    <p:sldId id="284" r:id="rId9"/>
    <p:sldId id="296" r:id="rId10"/>
    <p:sldId id="261" r:id="rId11"/>
    <p:sldId id="281" r:id="rId12"/>
    <p:sldId id="280" r:id="rId13"/>
    <p:sldId id="297" r:id="rId14"/>
    <p:sldId id="268" r:id="rId15"/>
    <p:sldId id="298" r:id="rId16"/>
    <p:sldId id="299" r:id="rId17"/>
    <p:sldId id="300" r:id="rId18"/>
    <p:sldId id="305" r:id="rId19"/>
    <p:sldId id="306" r:id="rId20"/>
    <p:sldId id="307" r:id="rId21"/>
    <p:sldId id="309" r:id="rId22"/>
    <p:sldId id="310" r:id="rId23"/>
    <p:sldId id="311" r:id="rId24"/>
    <p:sldId id="312" r:id="rId25"/>
    <p:sldId id="313" r:id="rId26"/>
    <p:sldId id="314" r:id="rId27"/>
    <p:sldId id="315" r:id="rId28"/>
    <p:sldId id="301" r:id="rId29"/>
    <p:sldId id="302" r:id="rId30"/>
    <p:sldId id="270" r:id="rId31"/>
    <p:sldId id="262" r:id="rId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FE0CA"/>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860" y="60"/>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40742\Desktop\St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100" b="1">
                <a:effectLst/>
                <a:latin typeface="Times New Roman" panose="02020603050405020304" pitchFamily="18" charset="0"/>
                <a:cs typeface="Times New Roman" panose="02020603050405020304" pitchFamily="18" charset="0"/>
              </a:rPr>
              <a:t>Medie</a:t>
            </a:r>
            <a:r>
              <a:rPr lang="en-US" sz="1100" b="1" baseline="0">
                <a:effectLst/>
                <a:latin typeface="Times New Roman" panose="02020603050405020304" pitchFamily="18" charset="0"/>
                <a:cs typeface="Times New Roman" panose="02020603050405020304" pitchFamily="18" charset="0"/>
              </a:rPr>
              <a:t> s</a:t>
            </a:r>
            <a:r>
              <a:rPr lang="en-US" sz="1100" b="1">
                <a:effectLst/>
                <a:latin typeface="Times New Roman" panose="02020603050405020304" pitchFamily="18" charset="0"/>
                <a:cs typeface="Times New Roman" panose="02020603050405020304" pitchFamily="18" charset="0"/>
              </a:rPr>
              <a:t>tres</a:t>
            </a:r>
            <a:r>
              <a:rPr lang="en-US" sz="1100" b="1" baseline="0">
                <a:effectLst/>
                <a:latin typeface="Times New Roman" panose="02020603050405020304" pitchFamily="18" charset="0"/>
                <a:cs typeface="Times New Roman" panose="02020603050405020304" pitchFamily="18" charset="0"/>
              </a:rPr>
              <a:t> perceput</a:t>
            </a:r>
            <a:endParaRPr lang="en-US" sz="1100">
              <a:effectLst/>
              <a:latin typeface="Times New Roman" panose="02020603050405020304" pitchFamily="18" charset="0"/>
              <a:cs typeface="Times New Roman" panose="02020603050405020304" pitchFamily="18" charset="0"/>
            </a:endParaRPr>
          </a:p>
          <a:p>
            <a:pPr algn="ctr">
              <a:defRPr sz="1400" b="0" i="0" u="none" strike="noStrike" kern="1200" spc="0" baseline="0">
                <a:solidFill>
                  <a:schemeClr val="tx1">
                    <a:lumMod val="65000"/>
                    <a:lumOff val="35000"/>
                  </a:schemeClr>
                </a:solidFill>
                <a:latin typeface="+mn-lt"/>
                <a:ea typeface="+mn-ea"/>
                <a:cs typeface="+mn-cs"/>
              </a:defRPr>
            </a:pPr>
            <a:r>
              <a:rPr lang="ro-RO" sz="1100" b="1">
                <a:effectLst/>
                <a:latin typeface="Times New Roman" panose="02020603050405020304" pitchFamily="18" charset="0"/>
                <a:cs typeface="Times New Roman" panose="02020603050405020304" pitchFamily="18" charset="0"/>
              </a:rPr>
              <a:t>la nivel de grup înainte şi după intervenţie</a:t>
            </a:r>
            <a:r>
              <a:rPr lang="en-US" sz="1100" b="1">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algn="ctr">
              <a:defRPr sz="1400" b="0" i="0" u="none" strike="noStrike" kern="1200" spc="0" baseline="0">
                <a:solidFill>
                  <a:schemeClr val="tx1">
                    <a:lumMod val="65000"/>
                    <a:lumOff val="35000"/>
                  </a:schemeClr>
                </a:solidFill>
                <a:latin typeface="+mn-lt"/>
                <a:ea typeface="+mn-ea"/>
                <a:cs typeface="+mn-cs"/>
              </a:defRPr>
            </a:pPr>
            <a:endParaRPr lang="en-US" sz="1100">
              <a:latin typeface="Times New Roman" panose="02020603050405020304" pitchFamily="18" charset="0"/>
              <a:cs typeface="Times New Roman" panose="02020603050405020304" pitchFamily="18" charset="0"/>
            </a:endParaRPr>
          </a:p>
        </c:rich>
      </c:tx>
      <c:layout>
        <c:manualLayout>
          <c:xMode val="edge"/>
          <c:yMode val="edge"/>
          <c:x val="0.23634469094231539"/>
          <c:y val="3.2069548173431113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92D050"/>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1-95ED-4B54-84EC-62FD67A37502}"/>
              </c:ext>
            </c:extLst>
          </c:dPt>
          <c:dLbls>
            <c:dLbl>
              <c:idx val="0"/>
              <c:layout>
                <c:manualLayout>
                  <c:x val="3.0555492818938653E-2"/>
                  <c:y val="-4.5620627893616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ED-4B54-84EC-62FD67A37502}"/>
                </c:ext>
              </c:extLst>
            </c:dLbl>
            <c:dLbl>
              <c:idx val="1"/>
              <c:layout>
                <c:manualLayout>
                  <c:x val="4.3593302466917748E-2"/>
                  <c:y val="-5.9509648203845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ED-4B54-84EC-62FD67A3750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1"/>
              <c:pt idx="0">
                <c:v>Înainte de intervenție                         După intervenție</c:v>
              </c:pt>
            </c:strLit>
          </c:cat>
          <c:val>
            <c:numRef>
              <c:f>Sheet1!$D$2:$E$2</c:f>
              <c:numCache>
                <c:formatCode>0.00;[Red]0.00</c:formatCode>
                <c:ptCount val="2"/>
                <c:pt idx="0" formatCode="General">
                  <c:v>77.55</c:v>
                </c:pt>
                <c:pt idx="1">
                  <c:v>62.727272727272727</c:v>
                </c:pt>
              </c:numCache>
            </c:numRef>
          </c:val>
          <c:extLst>
            <c:ext xmlns:c16="http://schemas.microsoft.com/office/drawing/2014/chart" uri="{C3380CC4-5D6E-409C-BE32-E72D297353CC}">
              <c16:uniqueId val="{00000003-95ED-4B54-84EC-62FD67A37502}"/>
            </c:ext>
          </c:extLst>
        </c:ser>
        <c:dLbls>
          <c:showLegendKey val="0"/>
          <c:showVal val="0"/>
          <c:showCatName val="0"/>
          <c:showSerName val="0"/>
          <c:showPercent val="0"/>
          <c:showBubbleSize val="0"/>
        </c:dLbls>
        <c:gapWidth val="150"/>
        <c:shape val="box"/>
        <c:axId val="87412736"/>
        <c:axId val="87414272"/>
        <c:axId val="0"/>
      </c:bar3DChart>
      <c:catAx>
        <c:axId val="87412736"/>
        <c:scaling>
          <c:orientation val="minMax"/>
        </c:scaling>
        <c:delete val="1"/>
        <c:axPos val="b"/>
        <c:numFmt formatCode="General" sourceLinked="1"/>
        <c:majorTickMark val="none"/>
        <c:minorTickMark val="none"/>
        <c:tickLblPos val="nextTo"/>
        <c:crossAx val="87414272"/>
        <c:crosses val="autoZero"/>
        <c:auto val="0"/>
        <c:lblAlgn val="ctr"/>
        <c:lblOffset val="100"/>
        <c:noMultiLvlLbl val="0"/>
      </c:catAx>
      <c:valAx>
        <c:axId val="87414272"/>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741273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chemeClr val="accent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Medie sentiment de coerență</a:t>
            </a:r>
            <a:r>
              <a:rPr lang="en-US" sz="1200" b="1" baseline="0">
                <a:solidFill>
                  <a:sysClr val="windowText" lastClr="000000"/>
                </a:solidFill>
                <a:latin typeface="Times New Roman" panose="02020603050405020304" pitchFamily="18" charset="0"/>
                <a:cs typeface="Times New Roman" panose="02020603050405020304" pitchFamily="18" charset="0"/>
              </a:rPr>
              <a:t> la nivel de grup înainte și după intervenție</a:t>
            </a:r>
            <a:endParaRPr lang="en-US" sz="1200"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extLst>
              <c:ext xmlns:c16="http://schemas.microsoft.com/office/drawing/2014/chart" uri="{C3380CC4-5D6E-409C-BE32-E72D297353CC}">
                <c16:uniqueId val="{00000001-0E38-4B9D-A567-EA1BF03F6FC0}"/>
              </c:ext>
            </c:extLst>
          </c:dPt>
          <c:dLbls>
            <c:dLbl>
              <c:idx val="0"/>
              <c:layout>
                <c:manualLayout>
                  <c:x val="4.1666666666666664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38-4B9D-A567-EA1BF03F6FC0}"/>
                </c:ext>
              </c:extLst>
            </c:dLbl>
            <c:dLbl>
              <c:idx val="1"/>
              <c:layout>
                <c:manualLayout>
                  <c:x val="3.888888888888889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38-4B9D-A567-EA1BF03F6FC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1"/>
              <c:pt idx="0">
                <c:v>Înainte de intervenție                  După intervenție</c:v>
              </c:pt>
            </c:strLit>
          </c:cat>
          <c:val>
            <c:numRef>
              <c:f>Sheet1!$H$2:$I$2</c:f>
              <c:numCache>
                <c:formatCode>0.00;[Red]0.00</c:formatCode>
                <c:ptCount val="2"/>
                <c:pt idx="0">
                  <c:v>110.63636363636364</c:v>
                </c:pt>
                <c:pt idx="1">
                  <c:v>135.90909090909091</c:v>
                </c:pt>
              </c:numCache>
            </c:numRef>
          </c:val>
          <c:extLst>
            <c:ext xmlns:c16="http://schemas.microsoft.com/office/drawing/2014/chart" uri="{C3380CC4-5D6E-409C-BE32-E72D297353CC}">
              <c16:uniqueId val="{00000003-0E38-4B9D-A567-EA1BF03F6FC0}"/>
            </c:ext>
          </c:extLst>
        </c:ser>
        <c:dLbls>
          <c:showLegendKey val="0"/>
          <c:showVal val="0"/>
          <c:showCatName val="0"/>
          <c:showSerName val="0"/>
          <c:showPercent val="0"/>
          <c:showBubbleSize val="0"/>
        </c:dLbls>
        <c:gapWidth val="150"/>
        <c:shape val="box"/>
        <c:axId val="190313216"/>
        <c:axId val="190314752"/>
        <c:axId val="0"/>
      </c:bar3DChart>
      <c:catAx>
        <c:axId val="190313216"/>
        <c:scaling>
          <c:orientation val="minMax"/>
        </c:scaling>
        <c:delete val="1"/>
        <c:axPos val="b"/>
        <c:numFmt formatCode="General" sourceLinked="1"/>
        <c:majorTickMark val="none"/>
        <c:minorTickMark val="none"/>
        <c:tickLblPos val="nextTo"/>
        <c:crossAx val="190314752"/>
        <c:crosses val="autoZero"/>
        <c:auto val="1"/>
        <c:lblAlgn val="ctr"/>
        <c:lblOffset val="100"/>
        <c:noMultiLvlLbl val="0"/>
      </c:catAx>
      <c:valAx>
        <c:axId val="190314752"/>
        <c:scaling>
          <c:orientation val="minMax"/>
          <c:max val="203"/>
          <c:min val="30"/>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0313216"/>
        <c:crosses val="autoZero"/>
        <c:crossBetween val="between"/>
        <c:majorUnit val="20"/>
        <c:minorUnit val="6"/>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chemeClr val="tx2">
          <a:lumMod val="7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7F127-ECAA-4760-ACEA-FAD63A3FB4DC}" type="datetimeFigureOut">
              <a:rPr lang="ko-KR" altLang="en-US" smtClean="0"/>
              <a:t>2023-12-06</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425A6-399E-4519-876C-F022D27B711E}" type="slidenum">
              <a:rPr lang="ko-KR" altLang="en-US" smtClean="0"/>
              <a:t>‹#›</a:t>
            </a:fld>
            <a:endParaRPr lang="ko-KR" altLang="en-US"/>
          </a:p>
        </p:txBody>
      </p:sp>
    </p:spTree>
    <p:extLst>
      <p:ext uri="{BB962C8B-B14F-4D97-AF65-F5344CB8AC3E}">
        <p14:creationId xmlns:p14="http://schemas.microsoft.com/office/powerpoint/2010/main" val="265188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E243F-38FD-4C77-9249-0B541C6C526A}" type="datetimeFigureOut">
              <a:rPr lang="ko-KR" altLang="en-US" smtClean="0"/>
              <a:t>2023-12-06</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3FD51-CB7D-4F20-9C67-E553E8D12E80}" type="slidenum">
              <a:rPr lang="ko-KR" altLang="en-US" smtClean="0"/>
              <a:t>‹#›</a:t>
            </a:fld>
            <a:endParaRPr lang="ko-KR" altLang="en-US"/>
          </a:p>
        </p:txBody>
      </p:sp>
    </p:spTree>
    <p:extLst>
      <p:ext uri="{BB962C8B-B14F-4D97-AF65-F5344CB8AC3E}">
        <p14:creationId xmlns:p14="http://schemas.microsoft.com/office/powerpoint/2010/main" val="18530859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a:t>
            </a:fld>
            <a:endParaRPr lang="ko-KR" altLang="en-US"/>
          </a:p>
        </p:txBody>
      </p:sp>
    </p:spTree>
    <p:extLst>
      <p:ext uri="{BB962C8B-B14F-4D97-AF65-F5344CB8AC3E}">
        <p14:creationId xmlns:p14="http://schemas.microsoft.com/office/powerpoint/2010/main" val="3254950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412" y="1773084"/>
            <a:ext cx="4176612" cy="1080121"/>
          </a:xfrm>
          <a:prstGeom prst="rect">
            <a:avLst/>
          </a:prstGeom>
        </p:spPr>
        <p:txBody>
          <a:bodyPr anchor="ctr"/>
          <a:lstStyle>
            <a:lvl1pPr marL="0" indent="0" algn="l">
              <a:lnSpc>
                <a:spcPct val="80000"/>
              </a:lnSpc>
              <a:buNone/>
              <a:defRPr sz="36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611412" y="2925212"/>
            <a:ext cx="4176612" cy="432048"/>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041"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981898" y="1731279"/>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018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onut 6"/>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751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5143501"/>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2099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83568" y="427547"/>
            <a:ext cx="3528311" cy="4288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2690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435524"/>
            <a:ext cx="3042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42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093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6540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190452" y="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48104" y="257175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9059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807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6464" y="2181230"/>
            <a:ext cx="4967536"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76464" y="2734434"/>
            <a:ext cx="4967536"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901760" y="1673746"/>
            <a:ext cx="1878152" cy="1872208"/>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2915816" y="915566"/>
            <a:ext cx="3312368" cy="33123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915816" y="2113414"/>
            <a:ext cx="3312368" cy="576063"/>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668" y="2689478"/>
            <a:ext cx="3312368"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051720" y="123478"/>
            <a:ext cx="7092280"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051720" y="699542"/>
            <a:ext cx="7092280"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5202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88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824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elcom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915520" y="2113414"/>
            <a:ext cx="3312368" cy="576063"/>
          </a:xfrm>
          <a:prstGeom prst="rect">
            <a:avLst/>
          </a:prstGeom>
        </p:spPr>
        <p:txBody>
          <a:bodyPr anchor="ctr"/>
          <a:lstStyle>
            <a:lvl1pPr marL="0" indent="0" algn="ctr">
              <a:buNone/>
              <a:defRPr sz="3600" b="0" baseline="0">
                <a:solidFill>
                  <a:schemeClr val="accent2">
                    <a:lumMod val="50000"/>
                  </a:schemeClr>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520" y="2689478"/>
            <a:ext cx="3312664"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741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4" hasCustomPrompt="1"/>
          </p:nvPr>
        </p:nvSpPr>
        <p:spPr>
          <a:xfrm>
            <a:off x="6840432"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83568"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042784"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5301216"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3582000" y="1275606"/>
            <a:ext cx="1980000" cy="1980000"/>
          </a:xfrm>
          <a:prstGeom prst="ellipse">
            <a:avLst/>
          </a:prstGeom>
          <a:solidFill>
            <a:schemeClr val="bg1">
              <a:lumMod val="95000"/>
            </a:schemeClr>
          </a:solidFill>
          <a:ln w="3175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0" r:id="rId5"/>
    <p:sldLayoutId id="2147483662" r:id="rId6"/>
    <p:sldLayoutId id="2147483655" r:id="rId7"/>
    <p:sldLayoutId id="2147483663" r:id="rId8"/>
    <p:sldLayoutId id="2147483664" r:id="rId9"/>
    <p:sldLayoutId id="2147483665" r:id="rId10"/>
    <p:sldLayoutId id="2147483666" r:id="rId11"/>
    <p:sldLayoutId id="2147483667" r:id="rId12"/>
    <p:sldLayoutId id="2147483668" r:id="rId13"/>
    <p:sldLayoutId id="2147483669"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17.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p:cNvPr>
          <p:cNvSpPr txBox="1"/>
          <p:nvPr/>
        </p:nvSpPr>
        <p:spPr>
          <a:xfrm>
            <a:off x="611560" y="4844068"/>
            <a:ext cx="8532440" cy="153888"/>
          </a:xfrm>
          <a:prstGeom prst="rect">
            <a:avLst/>
          </a:prstGeom>
          <a:noFill/>
        </p:spPr>
        <p:txBody>
          <a:bodyPr wrap="square" rtlCol="0">
            <a:spAutoFit/>
          </a:bodyPr>
          <a:lstStyle/>
          <a:p>
            <a:r>
              <a:rPr lang="en-US" altLang="ko-KR" sz="400" b="1" dirty="0">
                <a:solidFill>
                  <a:schemeClr val="bg1"/>
                </a:solidFill>
                <a:cs typeface="Arial" pitchFamily="34" charset="0"/>
                <a:hlinkClick r:id="rId3"/>
              </a:rPr>
              <a:t>http://www.free-powerpoint-templates-design.com</a:t>
            </a:r>
            <a:endParaRPr lang="ko-KR" altLang="en-US" sz="400" b="1" dirty="0">
              <a:solidFill>
                <a:schemeClr val="bg1"/>
              </a:solidFill>
              <a:cs typeface="Arial" pitchFamily="34" charset="0"/>
            </a:endParaRPr>
          </a:p>
        </p:txBody>
      </p:sp>
      <p:sp>
        <p:nvSpPr>
          <p:cNvPr id="3" name="Text Placeholder 2"/>
          <p:cNvSpPr>
            <a:spLocks noGrp="1"/>
          </p:cNvSpPr>
          <p:nvPr>
            <p:ph type="body" sz="quarter" idx="10"/>
          </p:nvPr>
        </p:nvSpPr>
        <p:spPr>
          <a:xfrm>
            <a:off x="599683" y="1876284"/>
            <a:ext cx="7560988" cy="1014690"/>
          </a:xfrm>
        </p:spPr>
        <p:txBody>
          <a:bodyPr/>
          <a:lstStyle/>
          <a:p>
            <a:pPr>
              <a:lnSpc>
                <a:spcPct val="100000"/>
              </a:lnSpc>
            </a:pPr>
            <a:endParaRPr lang="it-IT" altLang="ko-KR" sz="3200" dirty="0">
              <a:ea typeface="맑은 고딕" pitchFamily="50" charset="-127"/>
            </a:endParaRPr>
          </a:p>
          <a:p>
            <a:pPr>
              <a:lnSpc>
                <a:spcPct val="100000"/>
              </a:lnSpc>
            </a:pPr>
            <a:r>
              <a:rPr lang="ro-RO" altLang="ko-KR" sz="3200" dirty="0">
                <a:ea typeface="맑은 고딕" pitchFamily="50" charset="-127"/>
              </a:rPr>
              <a:t>CERC PEDAGOGIC </a:t>
            </a:r>
          </a:p>
          <a:p>
            <a:pPr>
              <a:lnSpc>
                <a:spcPct val="100000"/>
              </a:lnSpc>
            </a:pPr>
            <a:r>
              <a:rPr lang="ro-RO" altLang="ko-KR" sz="2000" dirty="0">
                <a:ea typeface="맑은 고딕" pitchFamily="50" charset="-127"/>
              </a:rPr>
              <a:t>Consiliere psihopedagogică și logopedie</a:t>
            </a:r>
            <a:endParaRPr lang="it-IT" altLang="ko-KR" sz="2000" dirty="0">
              <a:ea typeface="맑은 고딕" pitchFamily="50" charset="-127"/>
            </a:endParaRPr>
          </a:p>
        </p:txBody>
      </p:sp>
      <p:sp>
        <p:nvSpPr>
          <p:cNvPr id="4" name="Text Placeholder 3"/>
          <p:cNvSpPr>
            <a:spLocks noGrp="1"/>
          </p:cNvSpPr>
          <p:nvPr>
            <p:ph type="body" sz="quarter" idx="11"/>
          </p:nvPr>
        </p:nvSpPr>
        <p:spPr>
          <a:xfrm>
            <a:off x="3275856" y="1042062"/>
            <a:ext cx="4176612" cy="432048"/>
          </a:xfrm>
        </p:spPr>
        <p:txBody>
          <a:bodyPr/>
          <a:lstStyle/>
          <a:p>
            <a:pPr>
              <a:spcBef>
                <a:spcPts val="0"/>
              </a:spcBef>
              <a:defRPr/>
            </a:pPr>
            <a:r>
              <a:rPr lang="ro-RO" altLang="ko-KR" b="1" dirty="0"/>
              <a:t>07.12.2023</a:t>
            </a:r>
            <a:endParaRPr lang="en-US" altLang="ko-KR" dirty="0"/>
          </a:p>
        </p:txBody>
      </p:sp>
      <p:grpSp>
        <p:nvGrpSpPr>
          <p:cNvPr id="8" name="Group 7"/>
          <p:cNvGrpSpPr/>
          <p:nvPr/>
        </p:nvGrpSpPr>
        <p:grpSpPr>
          <a:xfrm>
            <a:off x="257264" y="1743750"/>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Text Placeholder 3">
            <a:extLst>
              <a:ext uri="{FF2B5EF4-FFF2-40B4-BE49-F238E27FC236}">
                <a16:creationId xmlns:a16="http://schemas.microsoft.com/office/drawing/2014/main" id="{D358CFF3-96AB-CC4E-A538-7580FA78FDF4}"/>
              </a:ext>
            </a:extLst>
          </p:cNvPr>
          <p:cNvSpPr txBox="1">
            <a:spLocks/>
          </p:cNvSpPr>
          <p:nvPr/>
        </p:nvSpPr>
        <p:spPr>
          <a:xfrm>
            <a:off x="5076056" y="3795886"/>
            <a:ext cx="4968552" cy="432048"/>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accent2">
                    <a:lumMod val="50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ro-RO" altLang="ko-KR" b="1" dirty="0"/>
              <a:t>Consilier școlar,</a:t>
            </a:r>
          </a:p>
          <a:p>
            <a:pPr>
              <a:spcBef>
                <a:spcPts val="0"/>
              </a:spcBef>
              <a:defRPr/>
            </a:pPr>
            <a:r>
              <a:rPr lang="ro-RO" altLang="ko-KR" b="1" dirty="0"/>
              <a:t>BĂDOIU OANA</a:t>
            </a:r>
            <a:endParaRPr lang="en-US" altLang="ko-KR" b="1" dirty="0"/>
          </a:p>
        </p:txBody>
      </p:sp>
      <p:sp>
        <p:nvSpPr>
          <p:cNvPr id="5" name="Text Placeholder 2">
            <a:extLst>
              <a:ext uri="{FF2B5EF4-FFF2-40B4-BE49-F238E27FC236}">
                <a16:creationId xmlns:a16="http://schemas.microsoft.com/office/drawing/2014/main" id="{82DC23FA-41C4-55E9-2A9C-6FA3C8D6C8DF}"/>
              </a:ext>
            </a:extLst>
          </p:cNvPr>
          <p:cNvSpPr txBox="1">
            <a:spLocks/>
          </p:cNvSpPr>
          <p:nvPr/>
        </p:nvSpPr>
        <p:spPr>
          <a:xfrm>
            <a:off x="-324544" y="145544"/>
            <a:ext cx="4357500" cy="1014690"/>
          </a:xfrm>
          <a:prstGeom prst="rect">
            <a:avLst/>
          </a:prstGeom>
        </p:spPr>
        <p:txBody>
          <a:bodyPr anchor="ctr"/>
          <a:lstStyle>
            <a:lvl1pPr marL="0" indent="0" algn="l" defTabSz="914400" rtl="0" eaLnBrk="1" latinLnBrk="1" hangingPunct="1">
              <a:lnSpc>
                <a:spcPct val="80000"/>
              </a:lnSpc>
              <a:spcBef>
                <a:spcPct val="20000"/>
              </a:spcBef>
              <a:buFont typeface="Arial" pitchFamily="34" charset="0"/>
              <a:buNone/>
              <a:defRPr sz="3600" b="1" kern="1200" baseline="0">
                <a:solidFill>
                  <a:schemeClr val="accent2">
                    <a:lumMod val="50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endParaRPr lang="it-IT" altLang="ko-KR" sz="1200" dirty="0">
              <a:ea typeface="맑은 고딕" pitchFamily="50" charset="-127"/>
            </a:endParaRPr>
          </a:p>
          <a:p>
            <a:pPr marL="900430" algn="ctr">
              <a:lnSpc>
                <a:spcPct val="100000"/>
              </a:lnSpc>
              <a:spcBef>
                <a:spcPts val="0"/>
              </a:spcBef>
              <a:spcAft>
                <a:spcPts val="1000"/>
              </a:spcAft>
            </a:pPr>
            <a:r>
              <a:rPr lang="ro-RO" sz="1200" dirty="0">
                <a:latin typeface="Times New Roman" panose="02020603050405020304" pitchFamily="18" charset="0"/>
                <a:ea typeface="Times New Roman" panose="02020603050405020304" pitchFamily="18" charset="0"/>
                <a:cs typeface="Times New Roman" panose="02020603050405020304" pitchFamily="18" charset="0"/>
              </a:rPr>
              <a:t>C.J.R.A.E. VÂLCEA-COLEGIUL ENERGETIC</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t>Subiecții</a:t>
            </a:r>
            <a:endParaRPr lang="ko-KR" altLang="en-US" dirty="0"/>
          </a:p>
        </p:txBody>
      </p:sp>
      <p:sp>
        <p:nvSpPr>
          <p:cNvPr id="4" name="Block Arc 3"/>
          <p:cNvSpPr/>
          <p:nvPr/>
        </p:nvSpPr>
        <p:spPr>
          <a:xfrm>
            <a:off x="3019529" y="1768077"/>
            <a:ext cx="2304803" cy="2138490"/>
          </a:xfrm>
          <a:custGeom>
            <a:avLst/>
            <a:gdLst/>
            <a:ahLst/>
            <a:cxnLst/>
            <a:rect l="l" t="t" r="r" b="b"/>
            <a:pathLst>
              <a:path w="2304803" h="2138490">
                <a:moveTo>
                  <a:pt x="1072580" y="5"/>
                </a:move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ubicBezTo>
                  <a:pt x="470113" y="2133016"/>
                  <a:pt x="-3629" y="1651882"/>
                  <a:pt x="21" y="1062646"/>
                </a:cubicBezTo>
                <a:cubicBezTo>
                  <a:pt x="3670" y="473410"/>
                  <a:pt x="483335" y="-1819"/>
                  <a:pt x="1072580" y="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1"/>
              </a:solidFill>
            </a:endParaRPr>
          </a:p>
        </p:txBody>
      </p:sp>
      <p:sp>
        <p:nvSpPr>
          <p:cNvPr id="9" name="Block Arc 8"/>
          <p:cNvSpPr/>
          <p:nvPr/>
        </p:nvSpPr>
        <p:spPr>
          <a:xfrm rot="10800000">
            <a:off x="3811619" y="1768123"/>
            <a:ext cx="2304803" cy="2138490"/>
          </a:xfrm>
          <a:custGeom>
            <a:avLst/>
            <a:gdLst/>
            <a:ahLst/>
            <a:cxnLst/>
            <a:rect l="l" t="t" r="r" b="b"/>
            <a:pathLst>
              <a:path w="2304803" h="2138490">
                <a:moveTo>
                  <a:pt x="1059335" y="2138490"/>
                </a:moveTo>
                <a:cubicBezTo>
                  <a:pt x="470113" y="2133016"/>
                  <a:pt x="-3629" y="1651882"/>
                  <a:pt x="21" y="1062646"/>
                </a:cubicBezTo>
                <a:cubicBezTo>
                  <a:pt x="3670" y="473410"/>
                  <a:pt x="483335" y="-1819"/>
                  <a:pt x="1072580" y="5"/>
                </a:cubicBez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Rectangle 6"/>
          <p:cNvSpPr/>
          <p:nvPr/>
        </p:nvSpPr>
        <p:spPr>
          <a:xfrm>
            <a:off x="395536" y="2207322"/>
            <a:ext cx="108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1"/>
              </a:solidFill>
            </a:endParaRPr>
          </a:p>
        </p:txBody>
      </p:sp>
      <p:grpSp>
        <p:nvGrpSpPr>
          <p:cNvPr id="13" name="Group 12"/>
          <p:cNvGrpSpPr/>
          <p:nvPr/>
        </p:nvGrpSpPr>
        <p:grpSpPr>
          <a:xfrm>
            <a:off x="592111" y="1818834"/>
            <a:ext cx="2329833" cy="1819499"/>
            <a:chOff x="803640" y="3145358"/>
            <a:chExt cx="2149697" cy="1819499"/>
          </a:xfrm>
        </p:grpSpPr>
        <p:sp>
          <p:nvSpPr>
            <p:cNvPr id="14" name="TextBox 13"/>
            <p:cNvSpPr txBox="1"/>
            <p:nvPr/>
          </p:nvSpPr>
          <p:spPr>
            <a:xfrm>
              <a:off x="803640" y="3579862"/>
              <a:ext cx="2059657" cy="1384995"/>
            </a:xfrm>
            <a:prstGeom prst="rect">
              <a:avLst/>
            </a:prstGeom>
            <a:noFill/>
          </p:spPr>
          <p:txBody>
            <a:bodyPr wrap="square" rtlCol="0">
              <a:spAutoFit/>
            </a:bodyPr>
            <a:lstStyle/>
            <a:p>
              <a:pPr marL="171450" indent="-171450">
                <a:buFontTx/>
                <a:buChar char="-"/>
              </a:pPr>
              <a:r>
                <a:rPr lang="it-IT" altLang="ko-KR" sz="1200" dirty="0">
                  <a:solidFill>
                    <a:schemeClr val="accent1"/>
                  </a:solidFill>
                  <a:latin typeface="Arial" pitchFamily="34" charset="0"/>
                  <a:cs typeface="Arial" pitchFamily="34" charset="0"/>
                </a:rPr>
                <a:t>la sfârșitul semestrului I al anului școlar 2021-2022</a:t>
              </a:r>
            </a:p>
            <a:p>
              <a:endParaRPr lang="it-IT" altLang="ko-KR" sz="1200" dirty="0">
                <a:solidFill>
                  <a:schemeClr val="accent1"/>
                </a:solidFill>
                <a:latin typeface="Arial" pitchFamily="34" charset="0"/>
                <a:cs typeface="Arial" pitchFamily="34" charset="0"/>
              </a:endParaRPr>
            </a:p>
            <a:p>
              <a:pPr marL="171450" indent="-171450">
                <a:buFontTx/>
                <a:buChar char="-"/>
              </a:pPr>
              <a:r>
                <a:rPr lang="en-US" altLang="ko-KR" sz="1200" dirty="0">
                  <a:solidFill>
                    <a:schemeClr val="accent1"/>
                  </a:solidFill>
                  <a:latin typeface="Arial" pitchFamily="34" charset="0"/>
                  <a:cs typeface="Arial" pitchFamily="34" charset="0"/>
                </a:rPr>
                <a:t>un lot de 107 </a:t>
              </a:r>
              <a:r>
                <a:rPr lang="en-US" altLang="ko-KR" sz="1200" dirty="0" err="1">
                  <a:solidFill>
                    <a:schemeClr val="accent1"/>
                  </a:solidFill>
                  <a:latin typeface="Arial" pitchFamily="34" charset="0"/>
                  <a:cs typeface="Arial" pitchFamily="34" charset="0"/>
                </a:rPr>
                <a:t>subiecți</a:t>
              </a:r>
              <a:r>
                <a:rPr lang="en-US" altLang="ko-KR" sz="1200" dirty="0">
                  <a:solidFill>
                    <a:schemeClr val="accent1"/>
                  </a:solidFill>
                  <a:latin typeface="Arial" pitchFamily="34" charset="0"/>
                  <a:cs typeface="Arial" pitchFamily="34" charset="0"/>
                </a:rPr>
                <a:t>, </a:t>
              </a:r>
              <a:r>
                <a:rPr lang="en-US" altLang="ko-KR" sz="1200" dirty="0" err="1">
                  <a:solidFill>
                    <a:schemeClr val="accent1"/>
                  </a:solidFill>
                  <a:latin typeface="Arial" pitchFamily="34" charset="0"/>
                  <a:cs typeface="Arial" pitchFamily="34" charset="0"/>
                </a:rPr>
                <a:t>elevi</a:t>
              </a:r>
              <a:r>
                <a:rPr lang="en-US" altLang="ko-KR" sz="1200" dirty="0">
                  <a:solidFill>
                    <a:schemeClr val="accent1"/>
                  </a:solidFill>
                  <a:latin typeface="Arial" pitchFamily="34" charset="0"/>
                  <a:cs typeface="Arial" pitchFamily="34" charset="0"/>
                </a:rPr>
                <a:t> la </a:t>
              </a:r>
              <a:r>
                <a:rPr lang="en-US" altLang="ko-KR" sz="1200" dirty="0" err="1">
                  <a:solidFill>
                    <a:schemeClr val="accent1"/>
                  </a:solidFill>
                  <a:latin typeface="Arial" pitchFamily="34" charset="0"/>
                  <a:cs typeface="Arial" pitchFamily="34" charset="0"/>
                </a:rPr>
                <a:t>Colegiul</a:t>
              </a:r>
              <a:r>
                <a:rPr lang="en-US" altLang="ko-KR" sz="1200" dirty="0">
                  <a:solidFill>
                    <a:schemeClr val="accent1"/>
                  </a:solidFill>
                  <a:latin typeface="Arial" pitchFamily="34" charset="0"/>
                  <a:cs typeface="Arial" pitchFamily="34" charset="0"/>
                </a:rPr>
                <a:t> Energetic </a:t>
              </a:r>
              <a:r>
                <a:rPr lang="en-US" altLang="ko-KR" sz="1200" dirty="0" err="1">
                  <a:solidFill>
                    <a:schemeClr val="accent1"/>
                  </a:solidFill>
                  <a:latin typeface="Arial" pitchFamily="34" charset="0"/>
                  <a:cs typeface="Arial" pitchFamily="34" charset="0"/>
                </a:rPr>
                <a:t>Râmnicu</a:t>
              </a:r>
              <a:r>
                <a:rPr lang="en-US" altLang="ko-KR" sz="1200" dirty="0">
                  <a:solidFill>
                    <a:schemeClr val="accent1"/>
                  </a:solidFill>
                  <a:latin typeface="Arial" pitchFamily="34" charset="0"/>
                  <a:cs typeface="Arial" pitchFamily="34" charset="0"/>
                </a:rPr>
                <a:t> </a:t>
              </a:r>
              <a:r>
                <a:rPr lang="en-US" altLang="ko-KR" sz="1200" dirty="0" err="1">
                  <a:solidFill>
                    <a:schemeClr val="accent1"/>
                  </a:solidFill>
                  <a:latin typeface="Arial" pitchFamily="34" charset="0"/>
                  <a:cs typeface="Arial" pitchFamily="34" charset="0"/>
                </a:rPr>
                <a:t>Vâlcea</a:t>
              </a:r>
              <a:r>
                <a:rPr lang="en-US" altLang="ko-KR" sz="1200" dirty="0">
                  <a:solidFill>
                    <a:schemeClr val="accent1"/>
                  </a:solidFill>
                  <a:latin typeface="Arial" pitchFamily="34" charset="0"/>
                  <a:cs typeface="Arial" pitchFamily="34" charset="0"/>
                </a:rPr>
                <a:t> </a:t>
              </a:r>
              <a:r>
                <a:rPr lang="en-US" altLang="ko-KR" sz="1200" dirty="0" err="1">
                  <a:solidFill>
                    <a:schemeClr val="accent1"/>
                  </a:solidFill>
                  <a:latin typeface="Arial" pitchFamily="34" charset="0"/>
                  <a:cs typeface="Arial" pitchFamily="34" charset="0"/>
                </a:rPr>
                <a:t>în</a:t>
              </a:r>
              <a:r>
                <a:rPr lang="en-US" altLang="ko-KR" sz="1200" dirty="0">
                  <a:solidFill>
                    <a:schemeClr val="accent1"/>
                  </a:solidFill>
                  <a:latin typeface="Arial" pitchFamily="34" charset="0"/>
                  <a:cs typeface="Arial" pitchFamily="34" charset="0"/>
                </a:rPr>
                <a:t> </a:t>
              </a:r>
              <a:r>
                <a:rPr lang="en-US" altLang="ko-KR" sz="1200" dirty="0" err="1">
                  <a:solidFill>
                    <a:schemeClr val="accent1"/>
                  </a:solidFill>
                  <a:latin typeface="Arial" pitchFamily="34" charset="0"/>
                  <a:cs typeface="Arial" pitchFamily="34" charset="0"/>
                </a:rPr>
                <a:t>clasele</a:t>
              </a:r>
              <a:r>
                <a:rPr lang="en-US" altLang="ko-KR" sz="1200" dirty="0">
                  <a:solidFill>
                    <a:schemeClr val="accent1"/>
                  </a:solidFill>
                  <a:latin typeface="Arial" pitchFamily="34" charset="0"/>
                  <a:cs typeface="Arial" pitchFamily="34" charset="0"/>
                </a:rPr>
                <a:t> a X-a </a:t>
              </a:r>
              <a:r>
                <a:rPr lang="en-US" altLang="ko-KR" sz="1200" dirty="0" err="1">
                  <a:solidFill>
                    <a:schemeClr val="accent1"/>
                  </a:solidFill>
                  <a:latin typeface="Arial" pitchFamily="34" charset="0"/>
                  <a:cs typeface="Arial" pitchFamily="34" charset="0"/>
                </a:rPr>
                <a:t>și</a:t>
              </a:r>
              <a:r>
                <a:rPr lang="en-US" altLang="ko-KR" sz="1200" dirty="0">
                  <a:solidFill>
                    <a:schemeClr val="accent1"/>
                  </a:solidFill>
                  <a:latin typeface="Arial" pitchFamily="34" charset="0"/>
                  <a:cs typeface="Arial" pitchFamily="34" charset="0"/>
                </a:rPr>
                <a:t> a XI-a de </a:t>
              </a:r>
              <a:r>
                <a:rPr lang="en-US" altLang="ko-KR" sz="1200" dirty="0" err="1">
                  <a:solidFill>
                    <a:schemeClr val="accent1"/>
                  </a:solidFill>
                  <a:latin typeface="Arial" pitchFamily="34" charset="0"/>
                  <a:cs typeface="Arial" pitchFamily="34" charset="0"/>
                </a:rPr>
                <a:t>liceu</a:t>
              </a:r>
              <a:r>
                <a:rPr lang="en-US" altLang="ko-KR" sz="1200" dirty="0">
                  <a:solidFill>
                    <a:schemeClr val="accent1"/>
                  </a:solidFill>
                  <a:latin typeface="Arial" pitchFamily="34" charset="0"/>
                  <a:cs typeface="Arial" pitchFamily="34" charset="0"/>
                </a:rPr>
                <a:t>.</a:t>
              </a:r>
              <a:endParaRPr lang="ko-KR" altLang="en-US" sz="1200" dirty="0">
                <a:solidFill>
                  <a:schemeClr val="accent1"/>
                </a:solidFill>
                <a:latin typeface="Arial" pitchFamily="34" charset="0"/>
                <a:cs typeface="Arial" pitchFamily="34" charset="0"/>
              </a:endParaRPr>
            </a:p>
          </p:txBody>
        </p:sp>
        <p:sp>
          <p:nvSpPr>
            <p:cNvPr id="15" name="TextBox 14"/>
            <p:cNvSpPr txBox="1"/>
            <p:nvPr/>
          </p:nvSpPr>
          <p:spPr>
            <a:xfrm>
              <a:off x="893680" y="3145358"/>
              <a:ext cx="2059657" cy="338554"/>
            </a:xfrm>
            <a:prstGeom prst="rect">
              <a:avLst/>
            </a:prstGeom>
            <a:noFill/>
          </p:spPr>
          <p:txBody>
            <a:bodyPr wrap="square" rtlCol="0">
              <a:spAutoFit/>
            </a:bodyPr>
            <a:lstStyle/>
            <a:p>
              <a:r>
                <a:rPr lang="en-US" altLang="ko-KR" sz="1600" b="1" dirty="0">
                  <a:solidFill>
                    <a:schemeClr val="accent1"/>
                  </a:solidFill>
                  <a:latin typeface="Arial" pitchFamily="34" charset="0"/>
                  <a:cs typeface="Arial" pitchFamily="34" charset="0"/>
                </a:rPr>
                <a:t>Prima </a:t>
              </a:r>
              <a:r>
                <a:rPr lang="en-US" altLang="ko-KR" sz="1600" b="1" dirty="0" err="1">
                  <a:solidFill>
                    <a:schemeClr val="accent1"/>
                  </a:solidFill>
                  <a:latin typeface="Arial" pitchFamily="34" charset="0"/>
                  <a:cs typeface="Arial" pitchFamily="34" charset="0"/>
                </a:rPr>
                <a:t>etapă</a:t>
              </a:r>
              <a:endParaRPr lang="ko-KR" altLang="en-US" sz="1600" b="1" dirty="0">
                <a:solidFill>
                  <a:schemeClr val="accent1"/>
                </a:solidFill>
                <a:latin typeface="Arial" pitchFamily="34" charset="0"/>
                <a:cs typeface="Arial" pitchFamily="34" charset="0"/>
              </a:endParaRPr>
            </a:p>
          </p:txBody>
        </p:sp>
      </p:grpSp>
      <p:sp>
        <p:nvSpPr>
          <p:cNvPr id="16" name="Rectangle 15"/>
          <p:cNvSpPr/>
          <p:nvPr/>
        </p:nvSpPr>
        <p:spPr>
          <a:xfrm>
            <a:off x="8604448" y="2207322"/>
            <a:ext cx="108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 name="Group 16"/>
          <p:cNvGrpSpPr/>
          <p:nvPr/>
        </p:nvGrpSpPr>
        <p:grpSpPr>
          <a:xfrm>
            <a:off x="6057010" y="1499586"/>
            <a:ext cx="2621862" cy="2675472"/>
            <a:chOff x="-3340685" y="3212714"/>
            <a:chExt cx="6608688" cy="2675472"/>
          </a:xfrm>
        </p:grpSpPr>
        <p:sp>
          <p:nvSpPr>
            <p:cNvPr id="18" name="TextBox 17"/>
            <p:cNvSpPr txBox="1"/>
            <p:nvPr/>
          </p:nvSpPr>
          <p:spPr>
            <a:xfrm>
              <a:off x="-3340685" y="3579862"/>
              <a:ext cx="6608688" cy="2308324"/>
            </a:xfrm>
            <a:prstGeom prst="rect">
              <a:avLst/>
            </a:prstGeom>
            <a:noFill/>
          </p:spPr>
          <p:txBody>
            <a:bodyPr wrap="square" rtlCol="0">
              <a:spAutoFit/>
            </a:bodyPr>
            <a:lstStyle/>
            <a:p>
              <a:pPr marL="171450" indent="-171450">
                <a:buFontTx/>
                <a:buChar char="-"/>
              </a:pPr>
              <a:r>
                <a:rPr lang="en-US" altLang="ko-KR" sz="1200" dirty="0">
                  <a:solidFill>
                    <a:schemeClr val="accent3"/>
                  </a:solidFill>
                  <a:latin typeface="Arial" pitchFamily="34" charset="0"/>
                  <a:cs typeface="Arial" pitchFamily="34" charset="0"/>
                </a:rPr>
                <a:t>12 </a:t>
              </a:r>
              <a:r>
                <a:rPr lang="en-US" altLang="ko-KR" sz="1200" dirty="0" err="1">
                  <a:solidFill>
                    <a:schemeClr val="accent3"/>
                  </a:solidFill>
                  <a:latin typeface="Arial" pitchFamily="34" charset="0"/>
                  <a:cs typeface="Arial" pitchFamily="34" charset="0"/>
                </a:rPr>
                <a:t>elevi</a:t>
              </a:r>
              <a:r>
                <a:rPr lang="en-US" altLang="ko-KR" sz="1200" dirty="0">
                  <a:solidFill>
                    <a:schemeClr val="accent3"/>
                  </a:solidFill>
                  <a:latin typeface="Arial" pitchFamily="34" charset="0"/>
                  <a:cs typeface="Arial" pitchFamily="34" charset="0"/>
                </a:rPr>
                <a:t> au </a:t>
              </a:r>
              <a:r>
                <a:rPr lang="en-US" altLang="ko-KR" sz="1200" dirty="0" err="1">
                  <a:solidFill>
                    <a:schemeClr val="accent3"/>
                  </a:solidFill>
                  <a:latin typeface="Arial" pitchFamily="34" charset="0"/>
                  <a:cs typeface="Arial" pitchFamily="34" charset="0"/>
                </a:rPr>
                <a:t>fost</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selectați</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pentru</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participare</a:t>
              </a:r>
              <a:r>
                <a:rPr lang="en-US" altLang="ko-KR" sz="1200" dirty="0">
                  <a:solidFill>
                    <a:schemeClr val="accent3"/>
                  </a:solidFill>
                  <a:latin typeface="Arial" pitchFamily="34" charset="0"/>
                  <a:cs typeface="Arial" pitchFamily="34" charset="0"/>
                </a:rPr>
                <a:t> la </a:t>
              </a:r>
              <a:r>
                <a:rPr lang="en-US" altLang="ko-KR" sz="1200" dirty="0" err="1">
                  <a:solidFill>
                    <a:schemeClr val="accent3"/>
                  </a:solidFill>
                  <a:latin typeface="Arial" pitchFamily="34" charset="0"/>
                  <a:cs typeface="Arial" pitchFamily="34" charset="0"/>
                </a:rPr>
                <a:t>programul</a:t>
              </a:r>
              <a:r>
                <a:rPr lang="en-US" altLang="ko-KR" sz="1200" dirty="0">
                  <a:solidFill>
                    <a:schemeClr val="accent3"/>
                  </a:solidFill>
                  <a:latin typeface="Arial" pitchFamily="34" charset="0"/>
                  <a:cs typeface="Arial" pitchFamily="34" charset="0"/>
                </a:rPr>
                <a:t> de </a:t>
              </a:r>
              <a:r>
                <a:rPr lang="en-US" altLang="ko-KR" sz="1200" dirty="0" err="1">
                  <a:solidFill>
                    <a:schemeClr val="accent3"/>
                  </a:solidFill>
                  <a:latin typeface="Arial" pitchFamily="34" charset="0"/>
                  <a:cs typeface="Arial" pitchFamily="34" charset="0"/>
                </a:rPr>
                <a:t>intervenție</a:t>
              </a:r>
              <a:endParaRPr lang="en-US" altLang="ko-KR" sz="1200" dirty="0">
                <a:solidFill>
                  <a:schemeClr val="accent3"/>
                </a:solidFill>
                <a:latin typeface="Arial" pitchFamily="34" charset="0"/>
                <a:cs typeface="Arial" pitchFamily="34" charset="0"/>
              </a:endParaRPr>
            </a:p>
            <a:p>
              <a:pPr marL="171450" indent="-171450">
                <a:buFontTx/>
                <a:buChar char="-"/>
              </a:pPr>
              <a:r>
                <a:rPr lang="en-US" altLang="ko-KR" sz="1200" dirty="0" err="1">
                  <a:solidFill>
                    <a:schemeClr val="accent3"/>
                  </a:solidFill>
                  <a:latin typeface="Arial" pitchFamily="34" charset="0"/>
                  <a:cs typeface="Arial" pitchFamily="34" charset="0"/>
                </a:rPr>
                <a:t>lotul</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este</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unul</a:t>
              </a:r>
              <a:r>
                <a:rPr lang="en-US" altLang="ko-KR" sz="1200" dirty="0">
                  <a:solidFill>
                    <a:schemeClr val="accent3"/>
                  </a:solidFill>
                  <a:latin typeface="Arial" pitchFamily="34" charset="0"/>
                  <a:cs typeface="Arial" pitchFamily="34" charset="0"/>
                </a:rPr>
                <a:t> de </a:t>
              </a:r>
              <a:r>
                <a:rPr lang="en-US" altLang="ko-KR" sz="1200" dirty="0" err="1">
                  <a:solidFill>
                    <a:schemeClr val="accent3"/>
                  </a:solidFill>
                  <a:latin typeface="Arial" pitchFamily="34" charset="0"/>
                  <a:cs typeface="Arial" pitchFamily="34" charset="0"/>
                </a:rPr>
                <a:t>disponibilitate</a:t>
              </a:r>
              <a:r>
                <a:rPr lang="en-US" altLang="ko-KR" sz="1200" dirty="0">
                  <a:solidFill>
                    <a:schemeClr val="accent3"/>
                  </a:solidFill>
                  <a:latin typeface="Arial" pitchFamily="34" charset="0"/>
                  <a:cs typeface="Arial" pitchFamily="34" charset="0"/>
                </a:rPr>
                <a:t>, format </a:t>
              </a:r>
              <a:r>
                <a:rPr lang="en-US" altLang="ko-KR" sz="1200" dirty="0" err="1">
                  <a:solidFill>
                    <a:schemeClr val="accent3"/>
                  </a:solidFill>
                  <a:latin typeface="Arial" pitchFamily="34" charset="0"/>
                  <a:cs typeface="Arial" pitchFamily="34" charset="0"/>
                </a:rPr>
                <a:t>dintr</a:t>
              </a:r>
              <a:r>
                <a:rPr lang="en-US" altLang="ko-KR" sz="1200" dirty="0">
                  <a:solidFill>
                    <a:schemeClr val="accent3"/>
                  </a:solidFill>
                  <a:latin typeface="Arial" pitchFamily="34" charset="0"/>
                  <a:cs typeface="Arial" pitchFamily="34" charset="0"/>
                </a:rPr>
                <a:t>-un </a:t>
              </a:r>
              <a:r>
                <a:rPr lang="en-US" altLang="ko-KR" sz="1200" dirty="0" err="1">
                  <a:solidFill>
                    <a:schemeClr val="accent3"/>
                  </a:solidFill>
                  <a:latin typeface="Arial" pitchFamily="34" charset="0"/>
                  <a:cs typeface="Arial" pitchFamily="34" charset="0"/>
                </a:rPr>
                <a:t>număr</a:t>
              </a:r>
              <a:r>
                <a:rPr lang="en-US" altLang="ko-KR" sz="1200" dirty="0">
                  <a:solidFill>
                    <a:schemeClr val="accent3"/>
                  </a:solidFill>
                  <a:latin typeface="Arial" pitchFamily="34" charset="0"/>
                  <a:cs typeface="Arial" pitchFamily="34" charset="0"/>
                </a:rPr>
                <a:t> total de 12 </a:t>
              </a:r>
              <a:r>
                <a:rPr lang="en-US" altLang="ko-KR" sz="1200" dirty="0" err="1">
                  <a:solidFill>
                    <a:schemeClr val="accent3"/>
                  </a:solidFill>
                  <a:latin typeface="Arial" pitchFamily="34" charset="0"/>
                  <a:cs typeface="Arial" pitchFamily="34" charset="0"/>
                </a:rPr>
                <a:t>subiecţi</a:t>
              </a:r>
              <a:r>
                <a:rPr lang="en-US" altLang="ko-KR" sz="1200" dirty="0">
                  <a:solidFill>
                    <a:schemeClr val="accent3"/>
                  </a:solidFill>
                  <a:latin typeface="Arial" pitchFamily="34" charset="0"/>
                  <a:cs typeface="Arial" pitchFamily="34" charset="0"/>
                </a:rPr>
                <a:t>: 6 de sex </a:t>
              </a:r>
              <a:r>
                <a:rPr lang="en-US" altLang="ko-KR" sz="1200" dirty="0" err="1">
                  <a:solidFill>
                    <a:schemeClr val="accent3"/>
                  </a:solidFill>
                  <a:latin typeface="Arial" pitchFamily="34" charset="0"/>
                  <a:cs typeface="Arial" pitchFamily="34" charset="0"/>
                </a:rPr>
                <a:t>feminin</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şi</a:t>
              </a:r>
              <a:r>
                <a:rPr lang="en-US" altLang="ko-KR" sz="1200" dirty="0">
                  <a:solidFill>
                    <a:schemeClr val="accent3"/>
                  </a:solidFill>
                  <a:latin typeface="Arial" pitchFamily="34" charset="0"/>
                  <a:cs typeface="Arial" pitchFamily="34" charset="0"/>
                </a:rPr>
                <a:t> 6 de sex </a:t>
              </a:r>
              <a:r>
                <a:rPr lang="en-US" altLang="ko-KR" sz="1200" dirty="0" err="1">
                  <a:solidFill>
                    <a:schemeClr val="accent3"/>
                  </a:solidFill>
                  <a:latin typeface="Arial" pitchFamily="34" charset="0"/>
                  <a:cs typeface="Arial" pitchFamily="34" charset="0"/>
                </a:rPr>
                <a:t>masculin</a:t>
              </a:r>
              <a:r>
                <a:rPr lang="en-US" altLang="ko-KR" sz="1200" dirty="0">
                  <a:solidFill>
                    <a:schemeClr val="accent3"/>
                  </a:solidFill>
                  <a:latin typeface="Arial" pitchFamily="34" charset="0"/>
                  <a:cs typeface="Arial" pitchFamily="34" charset="0"/>
                </a:rPr>
                <a:t>. </a:t>
              </a:r>
            </a:p>
            <a:p>
              <a:pPr marL="171450" indent="-171450">
                <a:buFontTx/>
                <a:buChar char="-"/>
              </a:pPr>
              <a:r>
                <a:rPr lang="en-US" altLang="ko-KR" sz="1200" dirty="0" err="1">
                  <a:solidFill>
                    <a:schemeClr val="accent3"/>
                  </a:solidFill>
                  <a:latin typeface="Arial" pitchFamily="34" charset="0"/>
                  <a:cs typeface="Arial" pitchFamily="34" charset="0"/>
                </a:rPr>
                <a:t>unul</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dintre</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băieți</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și</a:t>
              </a:r>
              <a:r>
                <a:rPr lang="en-US" altLang="ko-KR" sz="1200" dirty="0">
                  <a:solidFill>
                    <a:schemeClr val="accent3"/>
                  </a:solidFill>
                  <a:latin typeface="Arial" pitchFamily="34" charset="0"/>
                  <a:cs typeface="Arial" pitchFamily="34" charset="0"/>
                </a:rPr>
                <a:t>-a </a:t>
              </a:r>
              <a:r>
                <a:rPr lang="en-US" altLang="ko-KR" sz="1200" dirty="0" err="1">
                  <a:solidFill>
                    <a:schemeClr val="accent3"/>
                  </a:solidFill>
                  <a:latin typeface="Arial" pitchFamily="34" charset="0"/>
                  <a:cs typeface="Arial" pitchFamily="34" charset="0"/>
                </a:rPr>
                <a:t>anunțat</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refuzul</a:t>
              </a:r>
              <a:r>
                <a:rPr lang="en-US" altLang="ko-KR" sz="1200" dirty="0">
                  <a:solidFill>
                    <a:schemeClr val="accent3"/>
                  </a:solidFill>
                  <a:latin typeface="Arial" pitchFamily="34" charset="0"/>
                  <a:cs typeface="Arial" pitchFamily="34" charset="0"/>
                </a:rPr>
                <a:t> de a </a:t>
              </a:r>
              <a:r>
                <a:rPr lang="en-US" altLang="ko-KR" sz="1200" dirty="0" err="1">
                  <a:solidFill>
                    <a:schemeClr val="accent3"/>
                  </a:solidFill>
                  <a:latin typeface="Arial" pitchFamily="34" charset="0"/>
                  <a:cs typeface="Arial" pitchFamily="34" charset="0"/>
                </a:rPr>
                <a:t>participa</a:t>
              </a:r>
              <a:r>
                <a:rPr lang="en-US" altLang="ko-KR" sz="1200" dirty="0">
                  <a:solidFill>
                    <a:schemeClr val="accent3"/>
                  </a:solidFill>
                  <a:latin typeface="Arial" pitchFamily="34" charset="0"/>
                  <a:cs typeface="Arial" pitchFamily="34" charset="0"/>
                </a:rPr>
                <a:t> la program </a:t>
              </a:r>
              <a:r>
                <a:rPr lang="en-US" altLang="ko-KR" sz="1200" dirty="0" err="1">
                  <a:solidFill>
                    <a:schemeClr val="accent3"/>
                  </a:solidFill>
                  <a:latin typeface="Arial" pitchFamily="34" charset="0"/>
                  <a:cs typeface="Arial" pitchFamily="34" charset="0"/>
                </a:rPr>
                <a:t>chiar</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în</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ziua</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primei</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sesiuni</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rezultând</a:t>
              </a:r>
              <a:r>
                <a:rPr lang="en-US" altLang="ko-KR" sz="1200" dirty="0">
                  <a:solidFill>
                    <a:schemeClr val="accent3"/>
                  </a:solidFill>
                  <a:latin typeface="Arial" pitchFamily="34" charset="0"/>
                  <a:cs typeface="Arial" pitchFamily="34" charset="0"/>
                </a:rPr>
                <a:t> </a:t>
              </a:r>
              <a:r>
                <a:rPr lang="en-US" altLang="ko-KR" sz="1200" dirty="0" err="1">
                  <a:solidFill>
                    <a:schemeClr val="accent3"/>
                  </a:solidFill>
                  <a:latin typeface="Arial" pitchFamily="34" charset="0"/>
                  <a:cs typeface="Arial" pitchFamily="34" charset="0"/>
                </a:rPr>
                <a:t>astfel</a:t>
              </a:r>
              <a:r>
                <a:rPr lang="en-US" altLang="ko-KR" sz="1200" dirty="0">
                  <a:solidFill>
                    <a:schemeClr val="accent3"/>
                  </a:solidFill>
                  <a:latin typeface="Arial" pitchFamily="34" charset="0"/>
                  <a:cs typeface="Arial" pitchFamily="34" charset="0"/>
                </a:rPr>
                <a:t> un </a:t>
              </a:r>
              <a:r>
                <a:rPr lang="en-US" altLang="ko-KR" sz="1200" dirty="0" err="1">
                  <a:solidFill>
                    <a:schemeClr val="accent3"/>
                  </a:solidFill>
                  <a:latin typeface="Arial" pitchFamily="34" charset="0"/>
                  <a:cs typeface="Arial" pitchFamily="34" charset="0"/>
                </a:rPr>
                <a:t>grup</a:t>
              </a:r>
              <a:r>
                <a:rPr lang="en-US" altLang="ko-KR" sz="1200" dirty="0">
                  <a:solidFill>
                    <a:schemeClr val="accent3"/>
                  </a:solidFill>
                  <a:latin typeface="Arial" pitchFamily="34" charset="0"/>
                  <a:cs typeface="Arial" pitchFamily="34" charset="0"/>
                </a:rPr>
                <a:t> de 11 </a:t>
              </a:r>
              <a:r>
                <a:rPr lang="en-US" altLang="ko-KR" sz="1200" dirty="0" err="1">
                  <a:solidFill>
                    <a:schemeClr val="accent3"/>
                  </a:solidFill>
                  <a:latin typeface="Arial" pitchFamily="34" charset="0"/>
                  <a:cs typeface="Arial" pitchFamily="34" charset="0"/>
                </a:rPr>
                <a:t>adolescenți</a:t>
              </a:r>
              <a:endParaRPr lang="ko-KR" altLang="en-US" sz="1200" dirty="0">
                <a:solidFill>
                  <a:schemeClr val="accent3"/>
                </a:solidFill>
                <a:latin typeface="Arial" pitchFamily="34" charset="0"/>
                <a:cs typeface="Arial" pitchFamily="34" charset="0"/>
              </a:endParaRPr>
            </a:p>
          </p:txBody>
        </p:sp>
        <p:sp>
          <p:nvSpPr>
            <p:cNvPr id="19" name="TextBox 18"/>
            <p:cNvSpPr txBox="1"/>
            <p:nvPr/>
          </p:nvSpPr>
          <p:spPr>
            <a:xfrm>
              <a:off x="-3340685" y="3212714"/>
              <a:ext cx="6203982" cy="338554"/>
            </a:xfrm>
            <a:prstGeom prst="rect">
              <a:avLst/>
            </a:prstGeom>
            <a:noFill/>
          </p:spPr>
          <p:txBody>
            <a:bodyPr wrap="square" rtlCol="0">
              <a:spAutoFit/>
            </a:bodyPr>
            <a:lstStyle/>
            <a:p>
              <a:pPr algn="r"/>
              <a:r>
                <a:rPr lang="en-US" altLang="ko-KR" sz="1600" b="1" dirty="0" err="1">
                  <a:solidFill>
                    <a:schemeClr val="accent3"/>
                  </a:solidFill>
                  <a:latin typeface="Arial" pitchFamily="34" charset="0"/>
                  <a:cs typeface="Arial" pitchFamily="34" charset="0"/>
                </a:rPr>
                <a:t>Cea</a:t>
              </a:r>
              <a:r>
                <a:rPr lang="en-US" altLang="ko-KR" sz="1600" b="1" dirty="0">
                  <a:solidFill>
                    <a:schemeClr val="accent3"/>
                  </a:solidFill>
                  <a:latin typeface="Arial" pitchFamily="34" charset="0"/>
                  <a:cs typeface="Arial" pitchFamily="34" charset="0"/>
                </a:rPr>
                <a:t> de-a </a:t>
              </a:r>
              <a:r>
                <a:rPr lang="en-US" altLang="ko-KR" sz="1600" b="1" dirty="0" err="1">
                  <a:solidFill>
                    <a:schemeClr val="accent3"/>
                  </a:solidFill>
                  <a:latin typeface="Arial" pitchFamily="34" charset="0"/>
                  <a:cs typeface="Arial" pitchFamily="34" charset="0"/>
                </a:rPr>
                <a:t>doua</a:t>
              </a:r>
              <a:r>
                <a:rPr lang="en-US" altLang="ko-KR" sz="1600" b="1" dirty="0">
                  <a:solidFill>
                    <a:schemeClr val="accent3"/>
                  </a:solidFill>
                  <a:latin typeface="Arial" pitchFamily="34" charset="0"/>
                  <a:cs typeface="Arial" pitchFamily="34" charset="0"/>
                </a:rPr>
                <a:t> </a:t>
              </a:r>
              <a:r>
                <a:rPr lang="en-US" altLang="ko-KR" sz="1600" b="1" dirty="0" err="1">
                  <a:solidFill>
                    <a:schemeClr val="accent3"/>
                  </a:solidFill>
                  <a:latin typeface="Arial" pitchFamily="34" charset="0"/>
                  <a:cs typeface="Arial" pitchFamily="34" charset="0"/>
                </a:rPr>
                <a:t>etapă</a:t>
              </a:r>
              <a:endParaRPr lang="ko-KR" altLang="en-US" sz="1600" b="1" dirty="0">
                <a:solidFill>
                  <a:schemeClr val="accent3"/>
                </a:solidFill>
                <a:latin typeface="Arial" pitchFamily="34" charset="0"/>
                <a:cs typeface="Arial" pitchFamily="34" charset="0"/>
              </a:endParaRPr>
            </a:p>
          </p:txBody>
        </p:sp>
      </p:grpSp>
    </p:spTree>
    <p:extLst>
      <p:ext uri="{BB962C8B-B14F-4D97-AF65-F5344CB8AC3E}">
        <p14:creationId xmlns:p14="http://schemas.microsoft.com/office/powerpoint/2010/main" val="180672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203848" y="229828"/>
            <a:ext cx="716428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err="1">
                <a:solidFill>
                  <a:schemeClr val="accent2">
                    <a:lumMod val="50000"/>
                  </a:schemeClr>
                </a:solidFill>
                <a:latin typeface="Arial" pitchFamily="34" charset="0"/>
                <a:cs typeface="Arial" pitchFamily="34" charset="0"/>
              </a:rPr>
              <a:t>Etapele</a:t>
            </a:r>
            <a:r>
              <a:rPr lang="en-US" sz="3600" dirty="0">
                <a:solidFill>
                  <a:schemeClr val="accent2">
                    <a:lumMod val="50000"/>
                  </a:schemeClr>
                </a:solidFill>
                <a:latin typeface="Arial" pitchFamily="34" charset="0"/>
                <a:cs typeface="Arial" pitchFamily="34" charset="0"/>
              </a:rPr>
              <a:t> </a:t>
            </a:r>
            <a:r>
              <a:rPr lang="en-US" sz="3600" dirty="0" err="1">
                <a:solidFill>
                  <a:schemeClr val="accent2">
                    <a:lumMod val="50000"/>
                  </a:schemeClr>
                </a:solidFill>
                <a:latin typeface="Arial" pitchFamily="34" charset="0"/>
                <a:cs typeface="Arial" pitchFamily="34" charset="0"/>
              </a:rPr>
              <a:t>studiului</a:t>
            </a:r>
            <a:endParaRPr lang="en-US" sz="3600" dirty="0">
              <a:solidFill>
                <a:schemeClr val="accent2">
                  <a:lumMod val="50000"/>
                </a:schemeClr>
              </a:solidFill>
              <a:latin typeface="Arial" pitchFamily="34" charset="0"/>
              <a:cs typeface="Arial" pitchFamily="34" charset="0"/>
            </a:endParaRPr>
          </a:p>
        </p:txBody>
      </p:sp>
      <p:sp>
        <p:nvSpPr>
          <p:cNvPr id="2" name="Rounded Rectangle 1"/>
          <p:cNvSpPr/>
          <p:nvPr/>
        </p:nvSpPr>
        <p:spPr>
          <a:xfrm>
            <a:off x="1043608" y="1193078"/>
            <a:ext cx="8100392" cy="11407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ounded Rectangle 5"/>
          <p:cNvSpPr/>
          <p:nvPr/>
        </p:nvSpPr>
        <p:spPr>
          <a:xfrm>
            <a:off x="539552" y="2536964"/>
            <a:ext cx="8100392" cy="97089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a:off x="1121552" y="3701032"/>
            <a:ext cx="8022448" cy="11029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Oval 3"/>
          <p:cNvSpPr/>
          <p:nvPr/>
        </p:nvSpPr>
        <p:spPr>
          <a:xfrm>
            <a:off x="1151620" y="1583443"/>
            <a:ext cx="360040" cy="360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 name="Oval 8"/>
          <p:cNvSpPr/>
          <p:nvPr/>
        </p:nvSpPr>
        <p:spPr>
          <a:xfrm>
            <a:off x="863588" y="2823255"/>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Oval 9"/>
          <p:cNvSpPr/>
          <p:nvPr/>
        </p:nvSpPr>
        <p:spPr>
          <a:xfrm>
            <a:off x="1331640" y="4072494"/>
            <a:ext cx="360040" cy="360040"/>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Rectangle 4"/>
          <p:cNvSpPr/>
          <p:nvPr/>
        </p:nvSpPr>
        <p:spPr>
          <a:xfrm>
            <a:off x="1331640" y="2538201"/>
            <a:ext cx="6948772" cy="830997"/>
          </a:xfrm>
          <a:prstGeom prst="rect">
            <a:avLst/>
          </a:prstGeom>
        </p:spPr>
        <p:txBody>
          <a:bodyPr wrap="square">
            <a:spAutoFit/>
          </a:bodyPr>
          <a:lstStyle/>
          <a:p>
            <a:r>
              <a:rPr lang="en-US" altLang="ko-KR" sz="1400" b="1" dirty="0" err="1">
                <a:solidFill>
                  <a:schemeClr val="bg1"/>
                </a:solidFill>
                <a:cs typeface="Arial" pitchFamily="34" charset="0"/>
              </a:rPr>
              <a:t>Intervenţia</a:t>
            </a:r>
            <a:r>
              <a:rPr lang="en-US" altLang="ko-KR" sz="1400" b="1" dirty="0">
                <a:solidFill>
                  <a:schemeClr val="bg1"/>
                </a:solidFill>
                <a:cs typeface="Arial" pitchFamily="34" charset="0"/>
              </a:rPr>
              <a:t>:</a:t>
            </a:r>
          </a:p>
          <a:p>
            <a:endParaRPr lang="en-US" altLang="ko-KR" sz="1200" b="1" dirty="0">
              <a:solidFill>
                <a:schemeClr val="bg1"/>
              </a:solidFill>
              <a:cs typeface="Arial" pitchFamily="34" charset="0"/>
            </a:endParaRPr>
          </a:p>
          <a:p>
            <a:r>
              <a:rPr lang="en-US" altLang="ko-KR" sz="1200" dirty="0">
                <a:solidFill>
                  <a:schemeClr val="bg1"/>
                </a:solidFill>
              </a:rPr>
              <a:t>- </a:t>
            </a:r>
            <a:r>
              <a:rPr lang="en-US" altLang="ko-KR" sz="1000" dirty="0" err="1">
                <a:solidFill>
                  <a:schemeClr val="bg1"/>
                </a:solidFill>
              </a:rPr>
              <a:t>implementarea</a:t>
            </a:r>
            <a:r>
              <a:rPr lang="en-US" altLang="ko-KR" sz="1000" dirty="0">
                <a:solidFill>
                  <a:schemeClr val="bg1"/>
                </a:solidFill>
              </a:rPr>
              <a:t> </a:t>
            </a:r>
            <a:r>
              <a:rPr lang="en-US" altLang="ko-KR" sz="1000" dirty="0" err="1">
                <a:solidFill>
                  <a:schemeClr val="bg1"/>
                </a:solidFill>
              </a:rPr>
              <a:t>programului</a:t>
            </a:r>
            <a:r>
              <a:rPr lang="en-US" altLang="ko-KR" sz="1000" dirty="0">
                <a:solidFill>
                  <a:schemeClr val="bg1"/>
                </a:solidFill>
              </a:rPr>
              <a:t> de </a:t>
            </a:r>
            <a:r>
              <a:rPr lang="en-US" altLang="ko-KR" sz="1000" dirty="0" err="1">
                <a:solidFill>
                  <a:schemeClr val="bg1"/>
                </a:solidFill>
              </a:rPr>
              <a:t>consiliere</a:t>
            </a:r>
            <a:r>
              <a:rPr lang="en-US" altLang="ko-KR" sz="1000" dirty="0">
                <a:solidFill>
                  <a:schemeClr val="bg1"/>
                </a:solidFill>
              </a:rPr>
              <a:t> </a:t>
            </a:r>
            <a:r>
              <a:rPr lang="en-US" altLang="ko-KR" sz="1000" dirty="0" err="1">
                <a:solidFill>
                  <a:schemeClr val="bg1"/>
                </a:solidFill>
              </a:rPr>
              <a:t>educaţională</a:t>
            </a:r>
            <a:r>
              <a:rPr lang="en-US" altLang="ko-KR" sz="1000" dirty="0">
                <a:solidFill>
                  <a:schemeClr val="bg1"/>
                </a:solidFill>
              </a:rPr>
              <a:t> </a:t>
            </a:r>
            <a:r>
              <a:rPr lang="en-US" altLang="ko-KR" sz="1000" dirty="0" err="1">
                <a:solidFill>
                  <a:schemeClr val="bg1"/>
                </a:solidFill>
              </a:rPr>
              <a:t>bazat</a:t>
            </a:r>
            <a:r>
              <a:rPr lang="en-US" altLang="ko-KR" sz="1000" dirty="0">
                <a:solidFill>
                  <a:schemeClr val="bg1"/>
                </a:solidFill>
              </a:rPr>
              <a:t> pe </a:t>
            </a:r>
            <a:r>
              <a:rPr lang="en-US" altLang="ko-KR" sz="1000" dirty="0" err="1">
                <a:solidFill>
                  <a:schemeClr val="bg1"/>
                </a:solidFill>
              </a:rPr>
              <a:t>tehnici</a:t>
            </a:r>
            <a:r>
              <a:rPr lang="en-US" altLang="ko-KR" sz="1000" dirty="0">
                <a:solidFill>
                  <a:schemeClr val="bg1"/>
                </a:solidFill>
              </a:rPr>
              <a:t> de </a:t>
            </a:r>
            <a:r>
              <a:rPr lang="en-US" altLang="ko-KR" sz="1000" dirty="0" err="1">
                <a:solidFill>
                  <a:schemeClr val="bg1"/>
                </a:solidFill>
              </a:rPr>
              <a:t>psihodramă</a:t>
            </a:r>
            <a:r>
              <a:rPr lang="en-US" altLang="ko-KR" sz="1000" dirty="0">
                <a:solidFill>
                  <a:schemeClr val="bg1"/>
                </a:solidFill>
              </a:rPr>
              <a:t> </a:t>
            </a:r>
            <a:r>
              <a:rPr lang="en-US" altLang="ko-KR" sz="1000" dirty="0" err="1">
                <a:solidFill>
                  <a:schemeClr val="bg1"/>
                </a:solidFill>
              </a:rPr>
              <a:t>clasică</a:t>
            </a:r>
            <a:r>
              <a:rPr lang="en-US" altLang="ko-KR" sz="1000" dirty="0">
                <a:solidFill>
                  <a:schemeClr val="bg1"/>
                </a:solidFill>
              </a:rPr>
              <a:t> pe </a:t>
            </a:r>
            <a:r>
              <a:rPr lang="en-US" altLang="ko-KR" sz="1000" dirty="0" err="1">
                <a:solidFill>
                  <a:schemeClr val="bg1"/>
                </a:solidFill>
              </a:rPr>
              <a:t>grupul</a:t>
            </a:r>
            <a:r>
              <a:rPr lang="en-US" altLang="ko-KR" sz="1000" dirty="0">
                <a:solidFill>
                  <a:schemeClr val="bg1"/>
                </a:solidFill>
              </a:rPr>
              <a:t> de </a:t>
            </a:r>
            <a:r>
              <a:rPr lang="en-US" altLang="ko-KR" sz="1000" dirty="0" err="1">
                <a:solidFill>
                  <a:schemeClr val="bg1"/>
                </a:solidFill>
              </a:rPr>
              <a:t>lucru</a:t>
            </a:r>
            <a:r>
              <a:rPr lang="en-US" altLang="ko-KR" sz="1000" dirty="0">
                <a:solidFill>
                  <a:schemeClr val="bg1"/>
                </a:solidFill>
              </a:rPr>
              <a:t> </a:t>
            </a:r>
            <a:r>
              <a:rPr lang="en-US" altLang="ko-KR" sz="1000" dirty="0" err="1">
                <a:solidFill>
                  <a:schemeClr val="bg1"/>
                </a:solidFill>
              </a:rPr>
              <a:t>alcătuit</a:t>
            </a:r>
            <a:r>
              <a:rPr lang="en-US" altLang="ko-KR" sz="1000" dirty="0">
                <a:solidFill>
                  <a:schemeClr val="bg1"/>
                </a:solidFill>
              </a:rPr>
              <a:t> din </a:t>
            </a:r>
            <a:r>
              <a:rPr lang="en-US" altLang="ko-KR" sz="1000" dirty="0" err="1">
                <a:solidFill>
                  <a:schemeClr val="bg1"/>
                </a:solidFill>
              </a:rPr>
              <a:t>cei</a:t>
            </a:r>
            <a:r>
              <a:rPr lang="en-US" altLang="ko-KR" sz="1000" dirty="0">
                <a:solidFill>
                  <a:schemeClr val="bg1"/>
                </a:solidFill>
              </a:rPr>
              <a:t> 11 </a:t>
            </a:r>
            <a:r>
              <a:rPr lang="en-US" altLang="ko-KR" sz="1000" dirty="0" err="1">
                <a:solidFill>
                  <a:schemeClr val="bg1"/>
                </a:solidFill>
              </a:rPr>
              <a:t>elevi</a:t>
            </a:r>
            <a:r>
              <a:rPr lang="en-US" altLang="ko-KR" sz="1000" dirty="0">
                <a:solidFill>
                  <a:schemeClr val="bg1"/>
                </a:solidFill>
              </a:rPr>
              <a:t> s-a </a:t>
            </a:r>
            <a:r>
              <a:rPr lang="en-US" altLang="ko-KR" sz="1000" dirty="0" err="1">
                <a:solidFill>
                  <a:schemeClr val="bg1"/>
                </a:solidFill>
              </a:rPr>
              <a:t>desfășurat</a:t>
            </a:r>
            <a:r>
              <a:rPr lang="en-US" altLang="ko-KR" sz="1000" dirty="0">
                <a:solidFill>
                  <a:schemeClr val="bg1"/>
                </a:solidFill>
              </a:rPr>
              <a:t> </a:t>
            </a:r>
            <a:r>
              <a:rPr lang="en-US" altLang="ko-KR" sz="1000" dirty="0" err="1">
                <a:solidFill>
                  <a:schemeClr val="bg1"/>
                </a:solidFill>
              </a:rPr>
              <a:t>în</a:t>
            </a:r>
            <a:r>
              <a:rPr lang="en-US" altLang="ko-KR" sz="1000" dirty="0">
                <a:solidFill>
                  <a:schemeClr val="bg1"/>
                </a:solidFill>
              </a:rPr>
              <a:t> </a:t>
            </a:r>
            <a:r>
              <a:rPr lang="en-US" altLang="ko-KR" sz="1000" dirty="0" err="1">
                <a:solidFill>
                  <a:schemeClr val="bg1"/>
                </a:solidFill>
              </a:rPr>
              <a:t>semestrul</a:t>
            </a:r>
            <a:r>
              <a:rPr lang="en-US" altLang="ko-KR" sz="1000" dirty="0">
                <a:solidFill>
                  <a:schemeClr val="bg1"/>
                </a:solidFill>
              </a:rPr>
              <a:t> II , 10 </a:t>
            </a:r>
            <a:r>
              <a:rPr lang="en-US" altLang="ko-KR" sz="1000" dirty="0" err="1">
                <a:solidFill>
                  <a:schemeClr val="bg1"/>
                </a:solidFill>
              </a:rPr>
              <a:t>şedințe</a:t>
            </a:r>
            <a:r>
              <a:rPr lang="en-US" altLang="ko-KR" sz="1000" dirty="0">
                <a:solidFill>
                  <a:schemeClr val="bg1"/>
                </a:solidFill>
              </a:rPr>
              <a:t> a </a:t>
            </a:r>
            <a:r>
              <a:rPr lang="en-US" altLang="ko-KR" sz="1000" dirty="0" err="1">
                <a:solidFill>
                  <a:schemeClr val="bg1"/>
                </a:solidFill>
              </a:rPr>
              <a:t>câte</a:t>
            </a:r>
            <a:r>
              <a:rPr lang="en-US" altLang="ko-KR" sz="1000" dirty="0">
                <a:solidFill>
                  <a:schemeClr val="bg1"/>
                </a:solidFill>
              </a:rPr>
              <a:t> 90 minute, cu </a:t>
            </a:r>
            <a:r>
              <a:rPr lang="en-US" altLang="ko-KR" sz="1000" dirty="0" err="1">
                <a:solidFill>
                  <a:schemeClr val="bg1"/>
                </a:solidFill>
              </a:rPr>
              <a:t>frecvența</a:t>
            </a:r>
            <a:r>
              <a:rPr lang="en-US" altLang="ko-KR" sz="1000" dirty="0">
                <a:solidFill>
                  <a:schemeClr val="bg1"/>
                </a:solidFill>
              </a:rPr>
              <a:t> de </a:t>
            </a:r>
            <a:r>
              <a:rPr lang="en-US" altLang="ko-KR" sz="1000" dirty="0" err="1">
                <a:solidFill>
                  <a:schemeClr val="bg1"/>
                </a:solidFill>
              </a:rPr>
              <a:t>una</a:t>
            </a:r>
            <a:r>
              <a:rPr lang="en-US" altLang="ko-KR" sz="1000" dirty="0">
                <a:solidFill>
                  <a:schemeClr val="bg1"/>
                </a:solidFill>
              </a:rPr>
              <a:t> pe </a:t>
            </a:r>
            <a:r>
              <a:rPr lang="en-US" altLang="ko-KR" sz="1000" dirty="0" err="1">
                <a:solidFill>
                  <a:schemeClr val="bg1"/>
                </a:solidFill>
              </a:rPr>
              <a:t>săptămână</a:t>
            </a:r>
            <a:r>
              <a:rPr lang="en-US" altLang="ko-KR" sz="1000" dirty="0">
                <a:solidFill>
                  <a:schemeClr val="bg1"/>
                </a:solidFill>
              </a:rPr>
              <a:t>. </a:t>
            </a:r>
            <a:endParaRPr lang="ko-KR" altLang="en-US" sz="1000" dirty="0">
              <a:solidFill>
                <a:schemeClr val="bg1"/>
              </a:solidFill>
            </a:endParaRPr>
          </a:p>
        </p:txBody>
      </p:sp>
      <p:sp>
        <p:nvSpPr>
          <p:cNvPr id="12" name="Rectangle 11"/>
          <p:cNvSpPr/>
          <p:nvPr/>
        </p:nvSpPr>
        <p:spPr>
          <a:xfrm>
            <a:off x="1619672" y="1308921"/>
            <a:ext cx="7704856" cy="1231106"/>
          </a:xfrm>
          <a:prstGeom prst="rect">
            <a:avLst/>
          </a:prstGeom>
        </p:spPr>
        <p:txBody>
          <a:bodyPr wrap="square">
            <a:spAutoFit/>
          </a:bodyPr>
          <a:lstStyle/>
          <a:p>
            <a:r>
              <a:rPr lang="en-US" altLang="ko-KR" sz="1400" b="1" dirty="0" err="1">
                <a:solidFill>
                  <a:schemeClr val="bg1"/>
                </a:solidFill>
                <a:cs typeface="Arial" pitchFamily="34" charset="0"/>
              </a:rPr>
              <a:t>Evaluarea</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inițială</a:t>
            </a:r>
            <a:r>
              <a:rPr lang="en-US" altLang="ko-KR" sz="1400" b="1" dirty="0">
                <a:solidFill>
                  <a:schemeClr val="bg1"/>
                </a:solidFill>
                <a:cs typeface="Arial" pitchFamily="34" charset="0"/>
              </a:rPr>
              <a:t> a </a:t>
            </a:r>
            <a:r>
              <a:rPr lang="en-US" altLang="ko-KR" sz="1400" b="1" dirty="0" err="1">
                <a:solidFill>
                  <a:schemeClr val="bg1"/>
                </a:solidFill>
                <a:cs typeface="Arial" pitchFamily="34" charset="0"/>
              </a:rPr>
              <a:t>nivelului</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sentimentului</a:t>
            </a:r>
            <a:r>
              <a:rPr lang="en-US" altLang="ko-KR" sz="1400" b="1" dirty="0">
                <a:solidFill>
                  <a:schemeClr val="bg1"/>
                </a:solidFill>
                <a:cs typeface="Arial" pitchFamily="34" charset="0"/>
              </a:rPr>
              <a:t> de </a:t>
            </a:r>
            <a:r>
              <a:rPr lang="en-US" altLang="ko-KR" sz="1400" b="1" dirty="0" err="1">
                <a:solidFill>
                  <a:schemeClr val="bg1"/>
                </a:solidFill>
                <a:cs typeface="Arial" pitchFamily="34" charset="0"/>
              </a:rPr>
              <a:t>coerență</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și</a:t>
            </a:r>
            <a:r>
              <a:rPr lang="en-US" altLang="ko-KR" sz="1400" b="1" dirty="0">
                <a:solidFill>
                  <a:schemeClr val="bg1"/>
                </a:solidFill>
                <a:cs typeface="Arial" pitchFamily="34" charset="0"/>
              </a:rPr>
              <a:t> a </a:t>
            </a:r>
            <a:r>
              <a:rPr lang="en-US" altLang="ko-KR" sz="1400" b="1" dirty="0" err="1">
                <a:solidFill>
                  <a:schemeClr val="bg1"/>
                </a:solidFill>
                <a:cs typeface="Arial" pitchFamily="34" charset="0"/>
              </a:rPr>
              <a:t>nivelului</a:t>
            </a:r>
            <a:r>
              <a:rPr lang="en-US" altLang="ko-KR" sz="1400" b="1" dirty="0">
                <a:solidFill>
                  <a:schemeClr val="bg1"/>
                </a:solidFill>
                <a:cs typeface="Arial" pitchFamily="34" charset="0"/>
              </a:rPr>
              <a:t> de </a:t>
            </a:r>
            <a:r>
              <a:rPr lang="en-US" altLang="ko-KR" sz="1400" b="1" dirty="0" err="1">
                <a:solidFill>
                  <a:schemeClr val="bg1"/>
                </a:solidFill>
                <a:cs typeface="Arial" pitchFamily="34" charset="0"/>
              </a:rPr>
              <a:t>stres</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perceput</a:t>
            </a:r>
            <a:r>
              <a:rPr lang="en-US" altLang="ko-KR" sz="1400" b="1" dirty="0">
                <a:solidFill>
                  <a:schemeClr val="bg1"/>
                </a:solidFill>
                <a:cs typeface="Arial" pitchFamily="34" charset="0"/>
              </a:rPr>
              <a:t>:  </a:t>
            </a:r>
          </a:p>
          <a:p>
            <a:endParaRPr lang="en-US" altLang="ko-KR" sz="1000" dirty="0">
              <a:solidFill>
                <a:schemeClr val="bg1"/>
              </a:solidFill>
              <a:cs typeface="Arial" pitchFamily="34" charset="0"/>
            </a:endParaRPr>
          </a:p>
          <a:p>
            <a:r>
              <a:rPr lang="en-US" altLang="ko-KR" sz="1000" dirty="0">
                <a:solidFill>
                  <a:schemeClr val="bg1"/>
                </a:solidFill>
                <a:cs typeface="Arial" pitchFamily="34" charset="0"/>
              </a:rPr>
              <a:t>- </a:t>
            </a:r>
            <a:r>
              <a:rPr lang="it-IT" altLang="ko-KR" sz="1000" dirty="0">
                <a:solidFill>
                  <a:schemeClr val="bg1"/>
                </a:solidFill>
                <a:cs typeface="Arial" pitchFamily="34" charset="0"/>
              </a:rPr>
              <a:t>la sfârșitul semestrului I al anului școlar 2021-2022 </a:t>
            </a:r>
            <a:br>
              <a:rPr lang="it-IT" altLang="ko-KR" sz="1000" dirty="0">
                <a:solidFill>
                  <a:schemeClr val="bg1"/>
                </a:solidFill>
                <a:cs typeface="Arial" pitchFamily="34" charset="0"/>
              </a:rPr>
            </a:br>
            <a:r>
              <a:rPr lang="it-IT" altLang="ko-KR" sz="1000" dirty="0">
                <a:solidFill>
                  <a:schemeClr val="bg1"/>
                </a:solidFill>
                <a:cs typeface="Arial" pitchFamily="34" charset="0"/>
              </a:rPr>
              <a:t>- aplicarea celor două scale (Orientation Life Questionnaire, varianta lungă, elaborată de Antonovsky (1987) și Perceived Stress Questionnaire, elaborat de Levenstein și colaboratorii (1993, după Băban, 1998)</a:t>
            </a:r>
          </a:p>
          <a:p>
            <a:r>
              <a:rPr lang="it-IT" altLang="ko-KR" sz="1000" dirty="0">
                <a:solidFill>
                  <a:schemeClr val="bg1"/>
                </a:solidFill>
                <a:cs typeface="Arial" pitchFamily="34" charset="0"/>
              </a:rPr>
              <a:t>- 107 elevi de clasa a X-a și a XI-a din cadrul Colegiului Energetic Rm. Vâlcea.</a:t>
            </a:r>
          </a:p>
          <a:p>
            <a:r>
              <a:rPr lang="it-IT" altLang="ko-KR" sz="1000" b="1" dirty="0">
                <a:solidFill>
                  <a:schemeClr val="bg1"/>
                </a:solidFill>
                <a:cs typeface="Arial" pitchFamily="34" charset="0"/>
              </a:rPr>
              <a:t> </a:t>
            </a:r>
            <a:endParaRPr lang="ko-KR" altLang="en-US" sz="1000" b="1" dirty="0">
              <a:solidFill>
                <a:schemeClr val="bg1"/>
              </a:solidFill>
            </a:endParaRPr>
          </a:p>
        </p:txBody>
      </p:sp>
      <p:sp>
        <p:nvSpPr>
          <p:cNvPr id="13" name="Rectangle 12"/>
          <p:cNvSpPr/>
          <p:nvPr/>
        </p:nvSpPr>
        <p:spPr>
          <a:xfrm>
            <a:off x="1870524" y="3786203"/>
            <a:ext cx="6877940" cy="1261884"/>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Evaluarea</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finală</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nivelului</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sentimentului</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de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coerență</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și</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nivelului</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de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stres</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400" b="1" i="0" u="none" strike="noStrike" kern="1200" cap="none" spc="0" normalizeH="0" baseline="0" noProof="0" dirty="0" err="1">
                <a:ln>
                  <a:noFill/>
                </a:ln>
                <a:solidFill>
                  <a:prstClr val="white"/>
                </a:solidFill>
                <a:effectLst/>
                <a:uLnTx/>
                <a:uFillTx/>
                <a:latin typeface="Arial"/>
                <a:cs typeface="Arial" pitchFamily="34" charset="0"/>
              </a:rPr>
              <a:t>perceput</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000" dirty="0">
                <a:solidFill>
                  <a:prstClr val="white"/>
                </a:solidFill>
                <a:latin typeface="Arial"/>
                <a:cs typeface="Arial" pitchFamily="34" charset="0"/>
              </a:rPr>
              <a:t>- </a:t>
            </a:r>
            <a:r>
              <a:rPr kumimoji="0" lang="en-US" altLang="ko-KR" sz="1400" b="1"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aplicarea</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celor</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două</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scale (Orientation Life Questionnaire,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varianta</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lungă</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elaborată</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de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Antonovsky</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(1987)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și</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Perceived Stress Questionnaire,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elaborat</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de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Levenstein</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și</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colaboratorii</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(1993,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după</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1000" i="0" u="none" strike="noStrike" kern="1200" cap="none" spc="0" normalizeH="0" baseline="0" noProof="0" dirty="0" err="1">
                <a:ln>
                  <a:noFill/>
                </a:ln>
                <a:solidFill>
                  <a:prstClr val="white"/>
                </a:solidFill>
                <a:effectLst/>
                <a:uLnTx/>
                <a:uFillTx/>
                <a:latin typeface="Arial"/>
                <a:cs typeface="Arial" pitchFamily="34" charset="0"/>
              </a:rPr>
              <a:t>Băban</a:t>
            </a:r>
            <a:r>
              <a:rPr kumimoji="0" lang="en-US" altLang="ko-KR" sz="1000" i="0" u="none" strike="noStrike" kern="1200" cap="none" spc="0" normalizeH="0" baseline="0" noProof="0" dirty="0">
                <a:ln>
                  <a:noFill/>
                </a:ln>
                <a:solidFill>
                  <a:prstClr val="white"/>
                </a:solidFill>
                <a:effectLst/>
                <a:uLnTx/>
                <a:uFillTx/>
                <a:latin typeface="Arial"/>
                <a:cs typeface="Arial" pitchFamily="34" charset="0"/>
              </a:rPr>
              <a:t>, 1998) </a:t>
            </a:r>
            <a:r>
              <a:rPr kumimoji="0" lang="it-IT" altLang="ko-KR" sz="1000" i="0" u="none" strike="noStrike" kern="1200" cap="none" spc="0" normalizeH="0" baseline="0" noProof="0" dirty="0">
                <a:ln>
                  <a:noFill/>
                </a:ln>
                <a:solidFill>
                  <a:prstClr val="white"/>
                </a:solidFill>
                <a:effectLst/>
                <a:uLnTx/>
                <a:uFillTx/>
                <a:latin typeface="Arial"/>
                <a:cs typeface="Arial" pitchFamily="34" charset="0"/>
              </a:rPr>
              <a:t>la încheierea programului de consiliere.</a:t>
            </a:r>
            <a:endParaRPr kumimoji="0" lang="en-US" altLang="ko-KR" sz="1000"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1" i="0" u="none" strike="noStrike" kern="1200" cap="none" spc="0" normalizeH="0" baseline="0" noProof="0" dirty="0">
              <a:ln>
                <a:noFill/>
              </a:ln>
              <a:solidFill>
                <a:prstClr val="white"/>
              </a:solidFill>
              <a:effectLst/>
              <a:uLnTx/>
              <a:uFillTx/>
              <a:latin typeface="Arial"/>
              <a:cs typeface="Arial" pitchFamily="34" charset="0"/>
            </a:endParaRPr>
          </a:p>
        </p:txBody>
      </p:sp>
    </p:spTree>
    <p:extLst>
      <p:ext uri="{BB962C8B-B14F-4D97-AF65-F5344CB8AC3E}">
        <p14:creationId xmlns:p14="http://schemas.microsoft.com/office/powerpoint/2010/main" val="341361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ko-KR" dirty="0" err="1">
                <a:solidFill>
                  <a:srgbClr val="984807"/>
                </a:solidFill>
              </a:rPr>
              <a:t>Instrumente</a:t>
            </a:r>
            <a:r>
              <a:rPr lang="en-US" altLang="ko-KR" dirty="0">
                <a:solidFill>
                  <a:srgbClr val="984807"/>
                </a:solidFill>
              </a:rPr>
              <a:t>, </a:t>
            </a:r>
            <a:r>
              <a:rPr lang="en-US" altLang="ko-KR" dirty="0" err="1">
                <a:solidFill>
                  <a:srgbClr val="984807"/>
                </a:solidFill>
              </a:rPr>
              <a:t>metode</a:t>
            </a:r>
            <a:r>
              <a:rPr lang="en-US" altLang="ko-KR" dirty="0">
                <a:solidFill>
                  <a:srgbClr val="984807"/>
                </a:solidFill>
              </a:rPr>
              <a:t>, </a:t>
            </a:r>
            <a:r>
              <a:rPr lang="en-US" altLang="ko-KR" dirty="0" err="1">
                <a:solidFill>
                  <a:srgbClr val="984807"/>
                </a:solidFill>
              </a:rPr>
              <a:t>tehnici</a:t>
            </a:r>
            <a:endParaRPr lang="en-US" altLang="ko-KR" dirty="0">
              <a:solidFill>
                <a:srgbClr val="984807"/>
              </a:solidFill>
            </a:endParaRPr>
          </a:p>
        </p:txBody>
      </p:sp>
      <p:sp>
        <p:nvSpPr>
          <p:cNvPr id="8" name="Rectangle 7"/>
          <p:cNvSpPr/>
          <p:nvPr/>
        </p:nvSpPr>
        <p:spPr>
          <a:xfrm>
            <a:off x="1924055" y="1203598"/>
            <a:ext cx="2215898"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a:off x="5079060" y="1203598"/>
            <a:ext cx="3525387"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1336124" y="1203598"/>
            <a:ext cx="540000" cy="468000"/>
          </a:xfrm>
          <a:prstGeom prst="rect">
            <a:avLst/>
          </a:prstGeom>
          <a:solidFill>
            <a:schemeClr val="accent2"/>
          </a:solidFill>
        </p:spPr>
        <p:txBody>
          <a:bodyPr wrap="square" rtlCol="0">
            <a:spAutoFit/>
          </a:bodyPr>
          <a:lstStyle/>
          <a:p>
            <a:pPr algn="ctr"/>
            <a:endParaRPr lang="ko-KR" altLang="en-US" sz="2400" b="1" dirty="0">
              <a:solidFill>
                <a:schemeClr val="accent1"/>
              </a:solidFill>
              <a:latin typeface="Arial" pitchFamily="34" charset="0"/>
              <a:cs typeface="Arial" pitchFamily="34" charset="0"/>
            </a:endParaRPr>
          </a:p>
        </p:txBody>
      </p:sp>
      <p:sp>
        <p:nvSpPr>
          <p:cNvPr id="12" name="TextBox 11"/>
          <p:cNvSpPr txBox="1"/>
          <p:nvPr/>
        </p:nvSpPr>
        <p:spPr>
          <a:xfrm>
            <a:off x="4485668" y="1203598"/>
            <a:ext cx="540000" cy="468000"/>
          </a:xfrm>
          <a:prstGeom prst="rect">
            <a:avLst/>
          </a:prstGeom>
          <a:solidFill>
            <a:schemeClr val="accent4"/>
          </a:solidFill>
        </p:spPr>
        <p:txBody>
          <a:bodyPr wrap="square" rtlCol="0">
            <a:spAutoFit/>
          </a:bodyPr>
          <a:lstStyle/>
          <a:p>
            <a:pPr algn="ctr"/>
            <a:endParaRPr lang="ko-KR" altLang="en-US" sz="2400" b="1" dirty="0">
              <a:solidFill>
                <a:schemeClr val="accent3"/>
              </a:solidFill>
              <a:latin typeface="Arial" pitchFamily="34" charset="0"/>
              <a:cs typeface="Arial" pitchFamily="34" charset="0"/>
            </a:endParaRPr>
          </a:p>
        </p:txBody>
      </p:sp>
      <p:sp>
        <p:nvSpPr>
          <p:cNvPr id="15" name="TextBox 14"/>
          <p:cNvSpPr txBox="1"/>
          <p:nvPr/>
        </p:nvSpPr>
        <p:spPr>
          <a:xfrm>
            <a:off x="1194038" y="1904644"/>
            <a:ext cx="3384826" cy="2646878"/>
          </a:xfrm>
          <a:prstGeom prst="rect">
            <a:avLst/>
          </a:prstGeom>
          <a:noFill/>
        </p:spPr>
        <p:txBody>
          <a:bodyPr wrap="square" rtlCol="0">
            <a:spAutoFit/>
          </a:bodyPr>
          <a:lstStyle/>
          <a:p>
            <a:pPr marL="171450" indent="-171450">
              <a:buFontTx/>
              <a:buChar char="-"/>
            </a:pPr>
            <a:r>
              <a:rPr lang="en-US" altLang="ko-KR" sz="1200" b="1" dirty="0" err="1">
                <a:solidFill>
                  <a:srgbClr val="008000"/>
                </a:solidFill>
                <a:latin typeface="Arial" pitchFamily="34" charset="0"/>
                <a:cs typeface="Arial" pitchFamily="34" charset="0"/>
              </a:rPr>
              <a:t>Sentimentul</a:t>
            </a:r>
            <a:r>
              <a:rPr lang="en-US" altLang="ko-KR" sz="1200" b="1" dirty="0">
                <a:solidFill>
                  <a:srgbClr val="008000"/>
                </a:solidFill>
                <a:latin typeface="Arial" pitchFamily="34" charset="0"/>
                <a:cs typeface="Arial" pitchFamily="34" charset="0"/>
              </a:rPr>
              <a:t> de </a:t>
            </a:r>
            <a:r>
              <a:rPr lang="en-US" altLang="ko-KR" sz="1200" b="1" dirty="0" err="1">
                <a:solidFill>
                  <a:srgbClr val="008000"/>
                </a:solidFill>
                <a:latin typeface="Arial" pitchFamily="34" charset="0"/>
                <a:cs typeface="Arial" pitchFamily="34" charset="0"/>
              </a:rPr>
              <a:t>coerență</a:t>
            </a:r>
            <a:r>
              <a:rPr lang="en-US" altLang="ko-KR" sz="1200" b="1" dirty="0">
                <a:solidFill>
                  <a:srgbClr val="008000"/>
                </a:solidFill>
                <a:latin typeface="Arial" pitchFamily="34" charset="0"/>
                <a:cs typeface="Arial" pitchFamily="34" charset="0"/>
              </a:rPr>
              <a:t> </a:t>
            </a:r>
            <a:r>
              <a:rPr lang="en-US" altLang="ko-KR" sz="1000" dirty="0">
                <a:solidFill>
                  <a:srgbClr val="984807"/>
                </a:solidFill>
                <a:latin typeface="Arial" pitchFamily="34" charset="0"/>
                <a:cs typeface="Arial" pitchFamily="34" charset="0"/>
              </a:rPr>
              <a:t>a </a:t>
            </a:r>
            <a:r>
              <a:rPr lang="en-US" altLang="ko-KR" sz="1000" dirty="0" err="1">
                <a:solidFill>
                  <a:srgbClr val="984807"/>
                </a:solidFill>
                <a:latin typeface="Arial" pitchFamily="34" charset="0"/>
                <a:cs typeface="Arial" pitchFamily="34" charset="0"/>
              </a:rPr>
              <a:t>fost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măsurat</a:t>
            </a:r>
            <a:r>
              <a:rPr lang="en-US" altLang="ko-KR" sz="1000" dirty="0">
                <a:solidFill>
                  <a:srgbClr val="984807"/>
                </a:solidFill>
                <a:latin typeface="Arial" pitchFamily="34" charset="0"/>
                <a:cs typeface="Arial" pitchFamily="34" charset="0"/>
              </a:rPr>
              <a:t> cu </a:t>
            </a:r>
            <a:r>
              <a:rPr lang="en-US" altLang="ko-KR" sz="1000" dirty="0" err="1">
                <a:solidFill>
                  <a:srgbClr val="984807"/>
                </a:solidFill>
                <a:latin typeface="Arial" pitchFamily="34" charset="0"/>
                <a:cs typeface="Arial" pitchFamily="34" charset="0"/>
              </a:rPr>
              <a:t>scala</a:t>
            </a:r>
            <a:r>
              <a:rPr lang="en-US" altLang="ko-KR" sz="1000" dirty="0">
                <a:solidFill>
                  <a:srgbClr val="984807"/>
                </a:solidFill>
                <a:latin typeface="Arial" pitchFamily="34" charset="0"/>
                <a:cs typeface="Arial" pitchFamily="34" charset="0"/>
              </a:rPr>
              <a:t> „Orientation Life Questionnaire”, </a:t>
            </a:r>
            <a:r>
              <a:rPr lang="en-US" altLang="ko-KR" sz="1000" dirty="0" err="1">
                <a:solidFill>
                  <a:srgbClr val="984807"/>
                </a:solidFill>
                <a:latin typeface="Arial" pitchFamily="34" charset="0"/>
                <a:cs typeface="Arial" pitchFamily="34" charset="0"/>
              </a:rPr>
              <a:t>varianta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lungă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elaborată</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Antonovsky</a:t>
            </a:r>
            <a:r>
              <a:rPr lang="en-US" altLang="ko-KR" sz="1000" dirty="0">
                <a:solidFill>
                  <a:srgbClr val="984807"/>
                </a:solidFill>
                <a:latin typeface="Arial" pitchFamily="34" charset="0"/>
                <a:cs typeface="Arial" pitchFamily="34" charset="0"/>
              </a:rPr>
              <a:t> (1987). Scala </a:t>
            </a:r>
            <a:r>
              <a:rPr lang="en-US" altLang="ko-KR" sz="1000" dirty="0" err="1">
                <a:solidFill>
                  <a:srgbClr val="984807"/>
                </a:solidFill>
                <a:latin typeface="Arial" pitchFamily="34" charset="0"/>
                <a:cs typeface="Arial" pitchFamily="34" charset="0"/>
              </a:rPr>
              <a:t>cuprinde</a:t>
            </a:r>
            <a:r>
              <a:rPr lang="en-US" altLang="ko-KR" sz="1000" dirty="0">
                <a:solidFill>
                  <a:srgbClr val="984807"/>
                </a:solidFill>
                <a:latin typeface="Arial" pitchFamily="34" charset="0"/>
                <a:cs typeface="Arial" pitchFamily="34" charset="0"/>
              </a:rPr>
              <a:t> 29 de </a:t>
            </a:r>
            <a:r>
              <a:rPr lang="en-US" altLang="ko-KR" sz="1000" dirty="0" err="1">
                <a:solidFill>
                  <a:srgbClr val="984807"/>
                </a:solidFill>
                <a:latin typeface="Arial" pitchFamily="34" charset="0"/>
                <a:cs typeface="Arial" pitchFamily="34" charset="0"/>
              </a:rPr>
              <a:t>afirmații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ce</a:t>
            </a:r>
            <a:r>
              <a:rPr lang="en-US" altLang="ko-KR" sz="1000" dirty="0">
                <a:solidFill>
                  <a:srgbClr val="984807"/>
                </a:solidFill>
                <a:latin typeface="Arial" pitchFamily="34" charset="0"/>
                <a:cs typeface="Arial" pitchFamily="34" charset="0"/>
              </a:rPr>
              <a:t> pot </a:t>
            </a:r>
            <a:r>
              <a:rPr lang="en-US" altLang="ko-KR" sz="1000" dirty="0" err="1">
                <a:solidFill>
                  <a:srgbClr val="984807"/>
                </a:solidFill>
                <a:latin typeface="Arial" pitchFamily="34" charset="0"/>
                <a:cs typeface="Arial" pitchFamily="34" charset="0"/>
              </a:rPr>
              <a:t>reflecta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convingerile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subiecților</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despre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viață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oameni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și</a:t>
            </a:r>
            <a:r>
              <a:rPr lang="en-US" altLang="ko-KR" sz="1000" dirty="0">
                <a:solidFill>
                  <a:srgbClr val="984807"/>
                </a:solidFill>
                <a:latin typeface="Arial" pitchFamily="34" charset="0"/>
                <a:cs typeface="Arial" pitchFamily="34" charset="0"/>
              </a:rPr>
              <a:t> propria </a:t>
            </a:r>
            <a:r>
              <a:rPr lang="en-US" altLang="ko-KR" sz="1000" dirty="0" err="1">
                <a:solidFill>
                  <a:srgbClr val="984807"/>
                </a:solidFill>
                <a:latin typeface="Arial" pitchFamily="34" charset="0"/>
                <a:cs typeface="Arial" pitchFamily="34" charset="0"/>
              </a:rPr>
              <a:t>persoană</a:t>
            </a:r>
            <a:r>
              <a:rPr lang="en-US" altLang="ko-KR" sz="1000" dirty="0">
                <a:solidFill>
                  <a:srgbClr val="984807"/>
                </a:solidFill>
                <a:latin typeface="Arial" pitchFamily="34" charset="0"/>
                <a:cs typeface="Arial" pitchFamily="34" charset="0"/>
              </a:rPr>
              <a:t>.</a:t>
            </a:r>
          </a:p>
          <a:p>
            <a:pPr marL="171450" indent="-171450">
              <a:buFontTx/>
              <a:buChar char="-"/>
            </a:pPr>
            <a:endParaRPr lang="en-US" altLang="ko-KR" sz="1200" dirty="0">
              <a:solidFill>
                <a:srgbClr val="984807"/>
              </a:solidFill>
              <a:latin typeface="Arial" pitchFamily="34" charset="0"/>
              <a:cs typeface="Arial" pitchFamily="34" charset="0"/>
            </a:endParaRPr>
          </a:p>
          <a:p>
            <a:pPr marL="171450" indent="-171450">
              <a:buFontTx/>
              <a:buChar char="-"/>
            </a:pPr>
            <a:r>
              <a:rPr lang="en-US" altLang="ko-KR" sz="1200" b="1" dirty="0">
                <a:solidFill>
                  <a:srgbClr val="008000"/>
                </a:solidFill>
                <a:latin typeface="Arial" pitchFamily="34" charset="0"/>
                <a:cs typeface="Arial" pitchFamily="34" charset="0"/>
              </a:rPr>
              <a:t> </a:t>
            </a:r>
            <a:r>
              <a:rPr lang="en-US" altLang="ko-KR" sz="1200" b="1" dirty="0" err="1">
                <a:solidFill>
                  <a:srgbClr val="008000"/>
                </a:solidFill>
                <a:latin typeface="Arial" pitchFamily="34" charset="0"/>
                <a:cs typeface="Arial" pitchFamily="34" charset="0"/>
              </a:rPr>
              <a:t>Nivelul</a:t>
            </a:r>
            <a:r>
              <a:rPr lang="en-US" altLang="ko-KR" sz="1200" b="1" dirty="0">
                <a:solidFill>
                  <a:srgbClr val="008000"/>
                </a:solidFill>
                <a:latin typeface="Arial" pitchFamily="34" charset="0"/>
                <a:cs typeface="Arial" pitchFamily="34" charset="0"/>
              </a:rPr>
              <a:t> </a:t>
            </a:r>
            <a:r>
              <a:rPr lang="en-US" altLang="ko-KR" sz="1200" b="1" dirty="0" err="1">
                <a:solidFill>
                  <a:srgbClr val="008000"/>
                </a:solidFill>
                <a:latin typeface="Arial" pitchFamily="34" charset="0"/>
                <a:cs typeface="Arial" pitchFamily="34" charset="0"/>
              </a:rPr>
              <a:t>distresului</a:t>
            </a:r>
            <a:r>
              <a:rPr lang="en-US" altLang="ko-KR" sz="1200" b="1" dirty="0">
                <a:solidFill>
                  <a:srgbClr val="008000"/>
                </a:solidFill>
                <a:latin typeface="Arial" pitchFamily="34" charset="0"/>
                <a:cs typeface="Arial" pitchFamily="34" charset="0"/>
              </a:rPr>
              <a:t> </a:t>
            </a:r>
            <a:r>
              <a:rPr lang="en-US" altLang="ko-KR" sz="1000" dirty="0">
                <a:solidFill>
                  <a:srgbClr val="984807"/>
                </a:solidFill>
                <a:latin typeface="Arial" pitchFamily="34" charset="0"/>
                <a:cs typeface="Arial" pitchFamily="34" charset="0"/>
              </a:rPr>
              <a:t>a </a:t>
            </a:r>
            <a:r>
              <a:rPr lang="en-US" altLang="ko-KR" sz="1000" dirty="0" err="1">
                <a:solidFill>
                  <a:srgbClr val="984807"/>
                </a:solidFill>
                <a:latin typeface="Arial" pitchFamily="34" charset="0"/>
                <a:cs typeface="Arial" pitchFamily="34" charset="0"/>
              </a:rPr>
              <a:t>fost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identificat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prin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chestionarul</a:t>
            </a:r>
            <a:r>
              <a:rPr lang="en-US" altLang="ko-KR" sz="1000" dirty="0">
                <a:solidFill>
                  <a:srgbClr val="984807"/>
                </a:solidFill>
                <a:latin typeface="Arial" pitchFamily="34" charset="0"/>
                <a:cs typeface="Arial" pitchFamily="34" charset="0"/>
              </a:rPr>
              <a:t> Perceived Stress Questionnaire, </a:t>
            </a:r>
            <a:r>
              <a:rPr lang="en-US" altLang="ko-KR" sz="1000" dirty="0" err="1">
                <a:solidFill>
                  <a:srgbClr val="984807"/>
                </a:solidFill>
                <a:latin typeface="Arial" pitchFamily="34" charset="0"/>
                <a:cs typeface="Arial" pitchFamily="34" charset="0"/>
              </a:rPr>
              <a:t>elaborat</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Levenstein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și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colaboratorii</a:t>
            </a:r>
            <a:r>
              <a:rPr lang="en-US" altLang="ko-KR" sz="1000" dirty="0">
                <a:solidFill>
                  <a:srgbClr val="984807"/>
                </a:solidFill>
                <a:latin typeface="Arial" pitchFamily="34" charset="0"/>
                <a:cs typeface="Arial" pitchFamily="34" charset="0"/>
              </a:rPr>
              <a:t> (1993, </a:t>
            </a:r>
            <a:r>
              <a:rPr lang="en-US" altLang="ko-KR" sz="1000" dirty="0" err="1">
                <a:solidFill>
                  <a:srgbClr val="984807"/>
                </a:solidFill>
                <a:latin typeface="Arial" pitchFamily="34" charset="0"/>
                <a:cs typeface="Arial" pitchFamily="34" charset="0"/>
              </a:rPr>
              <a:t>după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Băban</a:t>
            </a:r>
            <a:r>
              <a:rPr lang="en-US" altLang="ko-KR" sz="1000" dirty="0">
                <a:solidFill>
                  <a:srgbClr val="984807"/>
                </a:solidFill>
                <a:latin typeface="Arial" pitchFamily="34" charset="0"/>
                <a:cs typeface="Arial" pitchFamily="34" charset="0"/>
              </a:rPr>
              <a:t>, 1998). Scala </a:t>
            </a:r>
            <a:r>
              <a:rPr lang="en-US" altLang="ko-KR" sz="1000" dirty="0" err="1">
                <a:solidFill>
                  <a:srgbClr val="984807"/>
                </a:solidFill>
                <a:latin typeface="Arial" pitchFamily="34" charset="0"/>
                <a:cs typeface="Arial" pitchFamily="34" charset="0"/>
              </a:rPr>
              <a:t>este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constituită</a:t>
            </a:r>
            <a:r>
              <a:rPr lang="en-US" altLang="ko-KR" sz="1000" dirty="0">
                <a:solidFill>
                  <a:srgbClr val="984807"/>
                </a:solidFill>
                <a:latin typeface="Arial" pitchFamily="34" charset="0"/>
                <a:cs typeface="Arial" pitchFamily="34" charset="0"/>
              </a:rPr>
              <a:t> din 30 de </a:t>
            </a:r>
            <a:r>
              <a:rPr lang="en-US" altLang="ko-KR" sz="1000" dirty="0" err="1">
                <a:solidFill>
                  <a:srgbClr val="984807"/>
                </a:solidFill>
                <a:latin typeface="Arial" pitchFamily="34" charset="0"/>
                <a:cs typeface="Arial" pitchFamily="34" charset="0"/>
              </a:rPr>
              <a:t>itemi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descriu</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posibile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reacții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emoționale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și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mentale</a:t>
            </a:r>
            <a:r>
              <a:rPr lang="en-US" altLang="ko-KR" sz="1000" dirty="0">
                <a:solidFill>
                  <a:srgbClr val="984807"/>
                </a:solidFill>
                <a:latin typeface="Arial" pitchFamily="34" charset="0"/>
                <a:cs typeface="Arial" pitchFamily="34" charset="0"/>
              </a:rPr>
              <a:t> la </a:t>
            </a:r>
            <a:r>
              <a:rPr lang="en-US" altLang="ko-KR" sz="1000" dirty="0" err="1">
                <a:solidFill>
                  <a:srgbClr val="984807"/>
                </a:solidFill>
                <a:latin typeface="Arial" pitchFamily="34" charset="0"/>
                <a:cs typeface="Arial" pitchFamily="34" charset="0"/>
              </a:rPr>
              <a:t>solicitări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depășesc</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posibilitățile</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răspuns</a:t>
            </a:r>
            <a:r>
              <a:rPr lang="en-US" altLang="ko-KR" sz="1000" dirty="0">
                <a:solidFill>
                  <a:srgbClr val="984807"/>
                </a:solidFill>
                <a:latin typeface="Arial" pitchFamily="34" charset="0"/>
                <a:cs typeface="Arial" pitchFamily="34" charset="0"/>
              </a:rPr>
              <a:t> ale </a:t>
            </a:r>
            <a:r>
              <a:rPr lang="en-US" altLang="ko-KR" sz="1000" dirty="0" err="1">
                <a:solidFill>
                  <a:srgbClr val="984807"/>
                </a:solidFill>
                <a:latin typeface="Arial" pitchFamily="34" charset="0"/>
                <a:cs typeface="Arial" pitchFamily="34" charset="0"/>
              </a:rPr>
              <a:t>persoanei</a:t>
            </a:r>
            <a:r>
              <a:rPr lang="en-US" altLang="ko-KR" sz="1000" dirty="0">
                <a:solidFill>
                  <a:srgbClr val="984807"/>
                </a:solidFill>
                <a:latin typeface="Arial" pitchFamily="34" charset="0"/>
                <a:cs typeface="Arial" pitchFamily="34" charset="0"/>
              </a:rPr>
              <a:t>, la </a:t>
            </a:r>
            <a:r>
              <a:rPr lang="en-US" altLang="ko-KR" sz="1000" dirty="0" err="1">
                <a:solidFill>
                  <a:srgbClr val="984807"/>
                </a:solidFill>
                <a:latin typeface="Arial" pitchFamily="34" charset="0"/>
                <a:cs typeface="Arial" pitchFamily="34" charset="0"/>
              </a:rPr>
              <a:t>subsolicitări</a:t>
            </a:r>
            <a:r>
              <a:rPr lang="en-US" altLang="ko-KR" sz="1000" dirty="0">
                <a:solidFill>
                  <a:srgbClr val="984807"/>
                </a:solidFill>
                <a:latin typeface="Arial" pitchFamily="34" charset="0"/>
                <a:cs typeface="Arial" pitchFamily="34" charset="0"/>
              </a:rPr>
              <a:t>, la </a:t>
            </a:r>
            <a:r>
              <a:rPr lang="en-US" altLang="ko-KR" sz="1000" dirty="0" err="1">
                <a:solidFill>
                  <a:srgbClr val="984807"/>
                </a:solidFill>
                <a:latin typeface="Arial" pitchFamily="34" charset="0"/>
                <a:cs typeface="Arial" pitchFamily="34" charset="0"/>
              </a:rPr>
              <a:t>situații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conflictuale</a:t>
            </a:r>
            <a:r>
              <a:rPr lang="en-US" altLang="ko-KR" sz="1000" dirty="0">
                <a:solidFill>
                  <a:srgbClr val="984807"/>
                </a:solidFill>
                <a:latin typeface="Arial" pitchFamily="34" charset="0"/>
                <a:cs typeface="Arial" pitchFamily="34" charset="0"/>
              </a:rPr>
              <a:t>. </a:t>
            </a:r>
          </a:p>
          <a:p>
            <a:r>
              <a:rPr lang="en-US" altLang="ko-KR" sz="1000" dirty="0" err="1">
                <a:solidFill>
                  <a:srgbClr val="984807"/>
                </a:solidFill>
                <a:latin typeface="Arial" pitchFamily="34" charset="0"/>
                <a:cs typeface="Arial" pitchFamily="34" charset="0"/>
              </a:rPr>
              <a:t>Scorul</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poate</a:t>
            </a:r>
            <a:r>
              <a:rPr lang="en-US" altLang="ko-KR" sz="1000" dirty="0">
                <a:solidFill>
                  <a:srgbClr val="984807"/>
                </a:solidFill>
                <a:latin typeface="Arial" pitchFamily="34" charset="0"/>
                <a:cs typeface="Arial" pitchFamily="34" charset="0"/>
              </a:rPr>
              <a:t> fi </a:t>
            </a:r>
            <a:r>
              <a:rPr lang="en-US" altLang="ko-KR" sz="1000" dirty="0" err="1">
                <a:solidFill>
                  <a:srgbClr val="984807"/>
                </a:solidFill>
                <a:latin typeface="Arial" pitchFamily="34" charset="0"/>
                <a:cs typeface="Arial" pitchFamily="34" charset="0"/>
              </a:rPr>
              <a:t>cuprins</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între</a:t>
            </a:r>
            <a:r>
              <a:rPr lang="en-US" altLang="ko-KR" sz="1000" dirty="0">
                <a:solidFill>
                  <a:srgbClr val="984807"/>
                </a:solidFill>
                <a:latin typeface="Arial" pitchFamily="34" charset="0"/>
                <a:cs typeface="Arial" pitchFamily="34" charset="0"/>
              </a:rPr>
              <a:t> 30 </a:t>
            </a:r>
            <a:r>
              <a:rPr lang="en-US" altLang="ko-KR" sz="1000" dirty="0" err="1">
                <a:solidFill>
                  <a:srgbClr val="984807"/>
                </a:solidFill>
                <a:latin typeface="Arial" pitchFamily="34" charset="0"/>
                <a:cs typeface="Arial" pitchFamily="34" charset="0"/>
              </a:rPr>
              <a:t>și</a:t>
            </a:r>
            <a:r>
              <a:rPr lang="en-US" altLang="ko-KR" sz="1000" dirty="0">
                <a:solidFill>
                  <a:srgbClr val="984807"/>
                </a:solidFill>
                <a:latin typeface="Arial" pitchFamily="34" charset="0"/>
                <a:cs typeface="Arial" pitchFamily="34" charset="0"/>
              </a:rPr>
              <a:t> 120, </a:t>
            </a:r>
            <a:r>
              <a:rPr lang="en-US" altLang="ko-KR" sz="1000" dirty="0" err="1">
                <a:solidFill>
                  <a:srgbClr val="984807"/>
                </a:solidFill>
                <a:latin typeface="Arial" pitchFamily="34" charset="0"/>
                <a:cs typeface="Arial" pitchFamily="34" charset="0"/>
              </a:rPr>
              <a:t>iar</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funcție</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acesta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subiectul</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poate</a:t>
            </a:r>
            <a:r>
              <a:rPr lang="en-US" altLang="ko-KR" sz="1000" dirty="0">
                <a:solidFill>
                  <a:srgbClr val="984807"/>
                </a:solidFill>
                <a:latin typeface="Arial" pitchFamily="34" charset="0"/>
                <a:cs typeface="Arial" pitchFamily="34" charset="0"/>
              </a:rPr>
              <a:t> fi </a:t>
            </a:r>
            <a:r>
              <a:rPr lang="en-US" altLang="ko-KR" sz="1000" dirty="0" err="1">
                <a:solidFill>
                  <a:srgbClr val="984807"/>
                </a:solidFill>
                <a:latin typeface="Arial" pitchFamily="34" charset="0"/>
                <a:cs typeface="Arial" pitchFamily="34" charset="0"/>
              </a:rPr>
              <a:t>încadrat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într-una</a:t>
            </a:r>
            <a:r>
              <a:rPr lang="en-US" altLang="ko-KR" sz="1000" dirty="0">
                <a:solidFill>
                  <a:srgbClr val="984807"/>
                </a:solidFill>
                <a:latin typeface="Arial" pitchFamily="34" charset="0"/>
                <a:cs typeface="Arial" pitchFamily="34" charset="0"/>
              </a:rPr>
              <a:t> din </a:t>
            </a:r>
            <a:r>
              <a:rPr lang="en-US" altLang="ko-KR" sz="1000" dirty="0" err="1">
                <a:solidFill>
                  <a:srgbClr val="984807"/>
                </a:solidFill>
                <a:latin typeface="Arial" pitchFamily="34" charset="0"/>
                <a:cs typeface="Arial" pitchFamily="34" charset="0"/>
              </a:rPr>
              <a:t>cele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trei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categorii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stres</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redus</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stres</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moderat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și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stres</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intens</a:t>
            </a:r>
            <a:endParaRPr lang="en-US" altLang="ko-KR" sz="1000" dirty="0">
              <a:solidFill>
                <a:srgbClr val="984807"/>
              </a:solidFill>
              <a:latin typeface="Arial" pitchFamily="34" charset="0"/>
              <a:cs typeface="Arial" pitchFamily="34" charset="0"/>
            </a:endParaRPr>
          </a:p>
        </p:txBody>
      </p:sp>
      <p:sp>
        <p:nvSpPr>
          <p:cNvPr id="16" name="TextBox 15"/>
          <p:cNvSpPr txBox="1"/>
          <p:nvPr/>
        </p:nvSpPr>
        <p:spPr>
          <a:xfrm>
            <a:off x="4996676" y="1904644"/>
            <a:ext cx="3816811" cy="2923877"/>
          </a:xfrm>
          <a:prstGeom prst="rect">
            <a:avLst/>
          </a:prstGeom>
          <a:noFill/>
        </p:spPr>
        <p:txBody>
          <a:bodyPr wrap="square" rtlCol="0">
            <a:spAutoFit/>
          </a:bodyPr>
          <a:lstStyle/>
          <a:p>
            <a:r>
              <a:rPr lang="it-IT" altLang="ko-KR" sz="1200" b="1" dirty="0">
                <a:solidFill>
                  <a:srgbClr val="002060"/>
                </a:solidFill>
                <a:latin typeface="Arial" pitchFamily="34" charset="0"/>
                <a:cs typeface="Arial" pitchFamily="34" charset="0"/>
              </a:rPr>
              <a:t>Programul de consiliere prin metoda psihodramei clasice</a:t>
            </a:r>
          </a:p>
          <a:p>
            <a:pPr marL="171450" indent="-171450">
              <a:buFontTx/>
              <a:buChar char="-"/>
            </a:pPr>
            <a:r>
              <a:rPr lang="it-IT" altLang="ko-KR" sz="1000" dirty="0">
                <a:solidFill>
                  <a:srgbClr val="984807"/>
                </a:solidFill>
                <a:latin typeface="Arial" pitchFamily="34" charset="0"/>
                <a:cs typeface="Arial" pitchFamily="34" charset="0"/>
              </a:rPr>
              <a:t>tehnici specifice psihodramei clasice, dar si metode si tehnici specifice consilierii psihopedagogice</a:t>
            </a:r>
          </a:p>
          <a:p>
            <a:pPr marL="171450" indent="-171450">
              <a:buFontTx/>
              <a:buChar char="-"/>
            </a:pPr>
            <a:r>
              <a:rPr lang="pt-BR" altLang="ko-KR" sz="1000" dirty="0">
                <a:solidFill>
                  <a:srgbClr val="984807"/>
                </a:solidFill>
                <a:latin typeface="Arial" pitchFamily="34" charset="0"/>
                <a:cs typeface="Arial" pitchFamily="34" charset="0"/>
              </a:rPr>
              <a:t>10 ședințe a câte 90 de minute, o dată pe săptămână</a:t>
            </a:r>
          </a:p>
          <a:p>
            <a:pPr marL="171450" indent="-171450">
              <a:buFontTx/>
              <a:buChar char="-"/>
            </a:pPr>
            <a:r>
              <a:rPr lang="en-US" altLang="ko-KR" sz="1000" dirty="0" err="1">
                <a:solidFill>
                  <a:srgbClr val="984807"/>
                </a:solidFill>
                <a:latin typeface="Arial" pitchFamily="34" charset="0"/>
                <a:cs typeface="Arial" pitchFamily="34" charset="0"/>
              </a:rPr>
              <a:t>obiectivele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generale</a:t>
            </a:r>
            <a:r>
              <a:rPr lang="en-US" altLang="ko-KR" sz="1000" dirty="0">
                <a:solidFill>
                  <a:srgbClr val="984807"/>
                </a:solidFill>
                <a:latin typeface="Arial" pitchFamily="34" charset="0"/>
                <a:cs typeface="Arial" pitchFamily="34" charset="0"/>
              </a:rPr>
              <a:t> ale </a:t>
            </a:r>
            <a:r>
              <a:rPr lang="en-US" altLang="ko-KR" sz="1000" dirty="0" err="1">
                <a:solidFill>
                  <a:srgbClr val="984807"/>
                </a:solidFill>
                <a:latin typeface="Arial" pitchFamily="34" charset="0"/>
                <a:cs typeface="Arial" pitchFamily="34" charset="0"/>
              </a:rPr>
              <a:t>programului</a:t>
            </a:r>
            <a:r>
              <a:rPr lang="en-US" altLang="ko-KR" sz="1000" dirty="0">
                <a:solidFill>
                  <a:srgbClr val="984807"/>
                </a:solidFill>
                <a:latin typeface="Arial" pitchFamily="34" charset="0"/>
                <a:cs typeface="Arial" pitchFamily="34" charset="0"/>
              </a:rPr>
              <a:t> au </a:t>
            </a:r>
            <a:r>
              <a:rPr lang="en-US" altLang="ko-KR" sz="1000" dirty="0" err="1">
                <a:solidFill>
                  <a:srgbClr val="984807"/>
                </a:solidFill>
                <a:latin typeface="Arial" pitchFamily="34" charset="0"/>
                <a:cs typeface="Arial" pitchFamily="34" charset="0"/>
              </a:rPr>
              <a:t>fost</a:t>
            </a:r>
            <a:r>
              <a:rPr lang="en-US" altLang="ko-KR" sz="1000" dirty="0">
                <a:solidFill>
                  <a:srgbClr val="984807"/>
                </a:solidFill>
                <a:latin typeface="Arial" pitchFamily="34" charset="0"/>
                <a:cs typeface="Arial" pitchFamily="34" charset="0"/>
              </a:rPr>
              <a:t> de a </a:t>
            </a:r>
            <a:r>
              <a:rPr lang="en-US" altLang="ko-KR" sz="1000" dirty="0" err="1">
                <a:solidFill>
                  <a:srgbClr val="984807"/>
                </a:solidFill>
                <a:latin typeface="Arial" pitchFamily="34" charset="0"/>
                <a:cs typeface="Arial" pitchFamily="34" charset="0"/>
              </a:rPr>
              <a:t>facilita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contactul</a:t>
            </a:r>
            <a:r>
              <a:rPr lang="en-US" altLang="ko-KR" sz="1000" dirty="0">
                <a:solidFill>
                  <a:srgbClr val="984807"/>
                </a:solidFill>
                <a:latin typeface="Arial" pitchFamily="34" charset="0"/>
                <a:cs typeface="Arial" pitchFamily="34" charset="0"/>
              </a:rPr>
              <a:t> interpersonal al </a:t>
            </a:r>
            <a:r>
              <a:rPr lang="en-US" altLang="ko-KR" sz="1000" dirty="0" err="1">
                <a:solidFill>
                  <a:srgbClr val="984807"/>
                </a:solidFill>
                <a:latin typeface="Arial" pitchFamily="34" charset="0"/>
                <a:cs typeface="Arial" pitchFamily="34" charset="0"/>
              </a:rPr>
              <a:t>participanților</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într</a:t>
            </a:r>
            <a:r>
              <a:rPr lang="en-US" altLang="ko-KR" sz="1000" dirty="0">
                <a:solidFill>
                  <a:srgbClr val="984807"/>
                </a:solidFill>
                <a:latin typeface="Arial" pitchFamily="34" charset="0"/>
                <a:cs typeface="Arial" pitchFamily="34" charset="0"/>
              </a:rPr>
              <a:t>-un </a:t>
            </a:r>
            <a:r>
              <a:rPr lang="en-US" altLang="ko-KR" sz="1000" dirty="0" err="1">
                <a:solidFill>
                  <a:srgbClr val="984807"/>
                </a:solidFill>
                <a:latin typeface="Arial" pitchFamily="34" charset="0"/>
                <a:cs typeface="Arial" pitchFamily="34" charset="0"/>
              </a:rPr>
              <a:t>mediu</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protejat</a:t>
            </a:r>
            <a:r>
              <a:rPr lang="en-US" altLang="ko-KR" sz="1000" dirty="0">
                <a:solidFill>
                  <a:srgbClr val="984807"/>
                </a:solidFill>
                <a:latin typeface="Arial" pitchFamily="34" charset="0"/>
                <a:cs typeface="Arial" pitchFamily="34" charset="0"/>
              </a:rPr>
              <a:t>, de a </a:t>
            </a:r>
            <a:r>
              <a:rPr lang="en-US" altLang="ko-KR" sz="1000" dirty="0" err="1">
                <a:solidFill>
                  <a:srgbClr val="984807"/>
                </a:solidFill>
                <a:latin typeface="Arial" pitchFamily="34" charset="0"/>
                <a:cs typeface="Arial" pitchFamily="34" charset="0"/>
              </a:rPr>
              <a:t>crește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încrederea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sine, </a:t>
            </a:r>
            <a:r>
              <a:rPr lang="en-US" altLang="ko-KR" sz="1000" dirty="0" err="1">
                <a:solidFill>
                  <a:srgbClr val="984807"/>
                </a:solidFill>
                <a:latin typeface="Arial" pitchFamily="34" charset="0"/>
                <a:cs typeface="Arial" pitchFamily="34" charset="0"/>
              </a:rPr>
              <a:t>comprehensiunea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controlul</a:t>
            </a:r>
            <a:r>
              <a:rPr lang="en-US" altLang="ko-KR" sz="1000" dirty="0">
                <a:solidFill>
                  <a:srgbClr val="984807"/>
                </a:solidFill>
                <a:latin typeface="Arial" pitchFamily="34" charset="0"/>
                <a:cs typeface="Arial" pitchFamily="34" charset="0"/>
              </a:rPr>
              <a:t> personal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relație</a:t>
            </a:r>
            <a:r>
              <a:rPr lang="en-US" altLang="ko-KR" sz="1000" dirty="0">
                <a:solidFill>
                  <a:srgbClr val="984807"/>
                </a:solidFill>
                <a:latin typeface="Arial" pitchFamily="34" charset="0"/>
                <a:cs typeface="Arial" pitchFamily="34" charset="0"/>
              </a:rPr>
              <a:t> cu </a:t>
            </a:r>
            <a:r>
              <a:rPr lang="en-US" altLang="ko-KR" sz="1000" dirty="0" err="1">
                <a:solidFill>
                  <a:srgbClr val="984807"/>
                </a:solidFill>
                <a:latin typeface="Arial" pitchFamily="34" charset="0"/>
                <a:cs typeface="Arial" pitchFamily="34" charset="0"/>
              </a:rPr>
              <a:t>ceilalți</a:t>
            </a:r>
            <a:r>
              <a:rPr lang="en-US" altLang="ko-KR" sz="1000" dirty="0">
                <a:solidFill>
                  <a:srgbClr val="984807"/>
                </a:solidFill>
                <a:latin typeface="Arial" pitchFamily="34" charset="0"/>
                <a:cs typeface="Arial" pitchFamily="34" charset="0"/>
              </a:rPr>
              <a:t>, de a </a:t>
            </a:r>
            <a:r>
              <a:rPr lang="en-US" altLang="ko-KR" sz="1000" dirty="0" err="1">
                <a:solidFill>
                  <a:srgbClr val="984807"/>
                </a:solidFill>
                <a:latin typeface="Arial" pitchFamily="34" charset="0"/>
                <a:cs typeface="Arial" pitchFamily="34" charset="0"/>
              </a:rPr>
              <a:t>experimenta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noi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modalități</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funcționare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adecvată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situații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noi</a:t>
            </a:r>
            <a:endParaRPr lang="en-US" altLang="ko-KR" sz="1000" dirty="0">
              <a:solidFill>
                <a:srgbClr val="984807"/>
              </a:solidFill>
              <a:latin typeface="Arial" pitchFamily="34" charset="0"/>
              <a:cs typeface="Arial" pitchFamily="34" charset="0"/>
            </a:endParaRPr>
          </a:p>
          <a:p>
            <a:pPr marL="171450" indent="-171450">
              <a:buFontTx/>
              <a:buChar char="-"/>
            </a:pPr>
            <a:r>
              <a:rPr lang="en-US" altLang="ko-KR" sz="1000" dirty="0" err="1">
                <a:solidFill>
                  <a:srgbClr val="984807"/>
                </a:solidFill>
                <a:latin typeface="Arial" pitchFamily="34" charset="0"/>
                <a:cs typeface="Arial" pitchFamily="34" charset="0"/>
              </a:rPr>
              <a:t>fiecare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sesiune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este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construită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jurul</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unor</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obiective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particulare</a:t>
            </a:r>
            <a:r>
              <a:rPr lang="en-US" altLang="ko-KR" sz="1000" dirty="0">
                <a:solidFill>
                  <a:srgbClr val="984807"/>
                </a:solidFill>
                <a:latin typeface="Arial" pitchFamily="34" charset="0"/>
                <a:cs typeface="Arial" pitchFamily="34" charset="0"/>
              </a:rPr>
              <a:t> care </a:t>
            </a:r>
            <a:r>
              <a:rPr lang="en-US" altLang="ko-KR" sz="1000" dirty="0" err="1">
                <a:solidFill>
                  <a:srgbClr val="984807"/>
                </a:solidFill>
                <a:latin typeface="Arial" pitchFamily="34" charset="0"/>
                <a:cs typeface="Arial" pitchFamily="34" charset="0"/>
              </a:rPr>
              <a:t>urmăresc</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îmbinarea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evoluţiei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individuale</a:t>
            </a:r>
            <a:r>
              <a:rPr lang="en-US" altLang="ko-KR" sz="1000" dirty="0">
                <a:solidFill>
                  <a:srgbClr val="984807"/>
                </a:solidFill>
                <a:latin typeface="Arial" pitchFamily="34" charset="0"/>
                <a:cs typeface="Arial" pitchFamily="34" charset="0"/>
              </a:rPr>
              <a:t> cu </a:t>
            </a:r>
            <a:r>
              <a:rPr lang="en-US" altLang="ko-KR" sz="1000" dirty="0" err="1">
                <a:solidFill>
                  <a:srgbClr val="984807"/>
                </a:solidFill>
                <a:latin typeface="Arial" pitchFamily="34" charset="0"/>
                <a:cs typeface="Arial" pitchFamily="34" charset="0"/>
              </a:rPr>
              <a:t>dinamica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etapelor</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formare</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şi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creştere</a:t>
            </a:r>
            <a:r>
              <a:rPr lang="en-US" altLang="ko-KR" sz="1000" dirty="0">
                <a:solidFill>
                  <a:srgbClr val="984807"/>
                </a:solidFill>
                <a:latin typeface="Arial" pitchFamily="34" charset="0"/>
                <a:cs typeface="Arial" pitchFamily="34" charset="0"/>
              </a:rPr>
              <a:t> a </a:t>
            </a:r>
            <a:r>
              <a:rPr lang="en-US" altLang="ko-KR" sz="1000" dirty="0" err="1">
                <a:solidFill>
                  <a:srgbClr val="984807"/>
                </a:solidFill>
                <a:latin typeface="Arial" pitchFamily="34" charset="0"/>
                <a:cs typeface="Arial" pitchFamily="34" charset="0"/>
              </a:rPr>
              <a:t>grupului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luat</a:t>
            </a:r>
            <a:r>
              <a:rPr lang="en-US" altLang="ko-KR" sz="1000" dirty="0">
                <a:solidFill>
                  <a:srgbClr val="984807"/>
                </a:solidFill>
                <a:latin typeface="Arial" pitchFamily="34" charset="0"/>
                <a:cs typeface="Arial" pitchFamily="34" charset="0"/>
              </a:rPr>
              <a:t> ca </a:t>
            </a:r>
            <a:r>
              <a:rPr lang="en-US" altLang="ko-KR" sz="1000" dirty="0" err="1">
                <a:solidFill>
                  <a:srgbClr val="984807"/>
                </a:solidFill>
                <a:latin typeface="Arial" pitchFamily="34" charset="0"/>
                <a:cs typeface="Arial" pitchFamily="34" charset="0"/>
              </a:rPr>
              <a:t>întreg</a:t>
            </a:r>
            <a:endParaRPr lang="en-US" altLang="ko-KR" sz="1000" dirty="0">
              <a:solidFill>
                <a:srgbClr val="984807"/>
              </a:solidFill>
              <a:latin typeface="Arial" pitchFamily="34" charset="0"/>
              <a:cs typeface="Arial" pitchFamily="34" charset="0"/>
            </a:endParaRPr>
          </a:p>
          <a:p>
            <a:pPr marL="171450" indent="-171450">
              <a:buFontTx/>
              <a:buChar char="-"/>
            </a:pPr>
            <a:r>
              <a:rPr lang="en-US" altLang="ko-KR" sz="1000" dirty="0" err="1">
                <a:solidFill>
                  <a:srgbClr val="984807"/>
                </a:solidFill>
                <a:latin typeface="Arial" pitchFamily="34" charset="0"/>
                <a:cs typeface="Arial" pitchFamily="34" charset="0"/>
              </a:rPr>
              <a:t>cele</a:t>
            </a:r>
            <a:r>
              <a:rPr lang="en-US" altLang="ko-KR" sz="1000" dirty="0">
                <a:solidFill>
                  <a:srgbClr val="984807"/>
                </a:solidFill>
                <a:latin typeface="Arial" pitchFamily="34" charset="0"/>
                <a:cs typeface="Arial" pitchFamily="34" charset="0"/>
              </a:rPr>
              <a:t> 10 </a:t>
            </a:r>
            <a:r>
              <a:rPr lang="en-US" altLang="ko-KR" sz="1000" dirty="0" err="1">
                <a:solidFill>
                  <a:srgbClr val="984807"/>
                </a:solidFill>
                <a:latin typeface="Arial" pitchFamily="34" charset="0"/>
                <a:cs typeface="Arial" pitchFamily="34" charset="0"/>
              </a:rPr>
              <a:t>sesiuni</a:t>
            </a:r>
            <a:r>
              <a:rPr lang="en-US" altLang="ko-KR" sz="1000" dirty="0">
                <a:solidFill>
                  <a:srgbClr val="984807"/>
                </a:solidFill>
                <a:latin typeface="Arial" pitchFamily="34" charset="0"/>
                <a:cs typeface="Arial" pitchFamily="34" charset="0"/>
              </a:rPr>
              <a:t> s-au </a:t>
            </a:r>
            <a:r>
              <a:rPr lang="en-US" altLang="ko-KR" sz="1000" dirty="0" err="1">
                <a:solidFill>
                  <a:srgbClr val="984807"/>
                </a:solidFill>
                <a:latin typeface="Arial" pitchFamily="34" charset="0"/>
                <a:cs typeface="Arial" pitchFamily="34" charset="0"/>
              </a:rPr>
              <a:t>desfășurat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școală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într</a:t>
            </a:r>
            <a:r>
              <a:rPr lang="en-US" altLang="ko-KR" sz="1000" dirty="0">
                <a:solidFill>
                  <a:srgbClr val="984807"/>
                </a:solidFill>
                <a:latin typeface="Arial" pitchFamily="34" charset="0"/>
                <a:cs typeface="Arial" pitchFamily="34" charset="0"/>
              </a:rPr>
              <a:t>-o </a:t>
            </a:r>
            <a:r>
              <a:rPr lang="en-US" altLang="ko-KR" sz="1000" dirty="0" err="1">
                <a:solidFill>
                  <a:srgbClr val="984807"/>
                </a:solidFill>
                <a:latin typeface="Arial" pitchFamily="34" charset="0"/>
                <a:cs typeface="Arial" pitchFamily="34" charset="0"/>
              </a:rPr>
              <a:t>sală</a:t>
            </a:r>
            <a:r>
              <a:rPr lang="en-US" altLang="ko-KR" sz="1000" dirty="0">
                <a:solidFill>
                  <a:srgbClr val="984807"/>
                </a:solidFill>
                <a:latin typeface="Arial" pitchFamily="34" charset="0"/>
                <a:cs typeface="Arial" pitchFamily="34" charset="0"/>
              </a:rPr>
              <a:t> de </a:t>
            </a:r>
            <a:r>
              <a:rPr lang="en-US" altLang="ko-KR" sz="1000" dirty="0" err="1">
                <a:solidFill>
                  <a:srgbClr val="984807"/>
                </a:solidFill>
                <a:latin typeface="Arial" pitchFamily="34" charset="0"/>
                <a:cs typeface="Arial" pitchFamily="34" charset="0"/>
              </a:rPr>
              <a:t>clasă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după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finalizarea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orelor</a:t>
            </a:r>
            <a:r>
              <a:rPr lang="en-US" altLang="ko-KR" sz="1000" dirty="0">
                <a:solidFill>
                  <a:srgbClr val="984807"/>
                </a:solidFill>
                <a:latin typeface="Arial" pitchFamily="34" charset="0"/>
                <a:cs typeface="Arial" pitchFamily="34" charset="0"/>
              </a:rPr>
              <a:t> de curs, </a:t>
            </a:r>
            <a:r>
              <a:rPr lang="en-US" altLang="ko-KR" sz="1000" dirty="0" err="1">
                <a:solidFill>
                  <a:srgbClr val="984807"/>
                </a:solidFill>
                <a:latin typeface="Arial" pitchFamily="34" charset="0"/>
                <a:cs typeface="Arial" pitchFamily="34" charset="0"/>
              </a:rPr>
              <a:t>evaluarea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finală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fiind</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programată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imediat</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după</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finalizarea</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ultimei</a:t>
            </a:r>
            <a:r>
              <a:rPr lang="en-US" altLang="ko-KR" sz="1000" dirty="0">
                <a:solidFill>
                  <a:srgbClr val="984807"/>
                </a:solidFill>
                <a:latin typeface="Arial" pitchFamily="34" charset="0"/>
                <a:cs typeface="Arial" pitchFamily="34" charset="0"/>
              </a:rPr>
              <a:t> </a:t>
            </a:r>
            <a:r>
              <a:rPr lang="en-US" altLang="ko-KR" sz="1000" dirty="0" err="1">
                <a:solidFill>
                  <a:srgbClr val="984807"/>
                </a:solidFill>
                <a:latin typeface="Arial" pitchFamily="34" charset="0"/>
                <a:cs typeface="Arial" pitchFamily="34" charset="0"/>
              </a:rPr>
              <a:t>sesiuni</a:t>
            </a:r>
            <a:endParaRPr lang="en-US" altLang="ko-KR" sz="1000" dirty="0">
              <a:solidFill>
                <a:srgbClr val="984807"/>
              </a:solidFill>
              <a:latin typeface="Arial" pitchFamily="34" charset="0"/>
              <a:cs typeface="Arial" pitchFamily="34" charset="0"/>
            </a:endParaRPr>
          </a:p>
          <a:p>
            <a:endParaRPr lang="en-US" altLang="ko-KR" sz="1000" dirty="0">
              <a:solidFill>
                <a:srgbClr val="984807"/>
              </a:solidFill>
              <a:latin typeface="Arial" pitchFamily="34" charset="0"/>
              <a:cs typeface="Arial" pitchFamily="34" charset="0"/>
            </a:endParaRPr>
          </a:p>
        </p:txBody>
      </p:sp>
    </p:spTree>
    <p:extLst>
      <p:ext uri="{BB962C8B-B14F-4D97-AF65-F5344CB8AC3E}">
        <p14:creationId xmlns:p14="http://schemas.microsoft.com/office/powerpoint/2010/main" val="122210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468560" y="195486"/>
            <a:ext cx="8712968"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000" b="1" dirty="0">
                <a:solidFill>
                  <a:schemeClr val="accent1"/>
                </a:solidFill>
                <a:latin typeface="Arial Black" panose="020B0A04020102020204" pitchFamily="34" charset="0"/>
                <a:cs typeface="Arial" pitchFamily="34" charset="0"/>
              </a:rPr>
              <a:t>3. REZULTATELE CERCETĂRII ȘI DISCUTAREA LOR</a:t>
            </a:r>
            <a:endParaRPr lang="ko-KR" altLang="en-US" sz="2000" b="1" dirty="0">
              <a:solidFill>
                <a:schemeClr val="accent1"/>
              </a:solidFill>
              <a:latin typeface="Arial Black" panose="020B0A04020102020204" pitchFamily="34" charset="0"/>
              <a:cs typeface="Arial" pitchFamily="34" charset="0"/>
            </a:endParaRPr>
          </a:p>
        </p:txBody>
      </p:sp>
      <p:sp>
        <p:nvSpPr>
          <p:cNvPr id="9" name="TextBox 8"/>
          <p:cNvSpPr txBox="1"/>
          <p:nvPr/>
        </p:nvSpPr>
        <p:spPr>
          <a:xfrm>
            <a:off x="167504" y="839100"/>
            <a:ext cx="8280920" cy="954107"/>
          </a:xfrm>
          <a:prstGeom prst="rect">
            <a:avLst/>
          </a:prstGeom>
          <a:noFill/>
        </p:spPr>
        <p:txBody>
          <a:bodyPr wrap="square" rtlCol="0">
            <a:spAutoFit/>
          </a:bodyPr>
          <a:lstStyle/>
          <a:p>
            <a:r>
              <a:rPr lang="it-IT" altLang="ko-KR" sz="1400" dirty="0">
                <a:cs typeface="Arial" pitchFamily="34" charset="0"/>
              </a:rPr>
              <a:t>Eșantionul a fost alcătuit din </a:t>
            </a:r>
            <a:r>
              <a:rPr lang="it-IT" altLang="ko-KR" sz="1400" b="1" dirty="0">
                <a:cs typeface="Arial" pitchFamily="34" charset="0"/>
              </a:rPr>
              <a:t>107 subiecți</a:t>
            </a:r>
            <a:r>
              <a:rPr lang="it-IT" altLang="ko-KR" sz="1400" dirty="0">
                <a:cs typeface="Arial" pitchFamily="34" charset="0"/>
              </a:rPr>
              <a:t>, elevi la Colegiul Energetic Râmnicu Vâlcea în clasele a X-a și a XI-a de liceu, respectiv 30 de fete (28%) și 77 de băieți (72%); (N=107).</a:t>
            </a:r>
            <a:endParaRPr lang="en-US" sz="1400" dirty="0">
              <a:effectLst/>
              <a:ea typeface="Calibri" panose="020F0502020204030204" pitchFamily="34" charset="0"/>
              <a:cs typeface="Times New Roman" panose="02020603050405020304" pitchFamily="18" charset="0"/>
            </a:endParaRPr>
          </a:p>
          <a:p>
            <a:endParaRPr lang="en-US" altLang="ko-KR" sz="1400" dirty="0">
              <a:cs typeface="Arial" pitchFamily="34" charset="0"/>
            </a:endParaRPr>
          </a:p>
          <a:p>
            <a:endParaRPr lang="en-US" altLang="ko-KR" sz="1400" dirty="0">
              <a:cs typeface="Arial" pitchFamily="34" charset="0"/>
            </a:endParaRPr>
          </a:p>
        </p:txBody>
      </p:sp>
      <p:sp>
        <p:nvSpPr>
          <p:cNvPr id="2" name="TextBox 1">
            <a:extLst>
              <a:ext uri="{FF2B5EF4-FFF2-40B4-BE49-F238E27FC236}">
                <a16:creationId xmlns:a16="http://schemas.microsoft.com/office/drawing/2014/main" id="{D090D415-7A9A-3F66-3B07-23DAA71D6C7B}"/>
              </a:ext>
            </a:extLst>
          </p:cNvPr>
          <p:cNvSpPr txBox="1"/>
          <p:nvPr/>
        </p:nvSpPr>
        <p:spPr>
          <a:xfrm>
            <a:off x="1115616" y="2322095"/>
            <a:ext cx="3528392" cy="1169551"/>
          </a:xfrm>
          <a:prstGeom prst="rect">
            <a:avLst/>
          </a:prstGeom>
          <a:noFill/>
        </p:spPr>
        <p:txBody>
          <a:bodyPr wrap="square" rtlCol="0">
            <a:spAutoFit/>
          </a:bodyPr>
          <a:lstStyle/>
          <a:p>
            <a:r>
              <a:rPr lang="it-IT" altLang="ko-KR" sz="1400" b="1" dirty="0">
                <a:cs typeface="Arial" pitchFamily="34" charset="0"/>
              </a:rPr>
              <a:t>Scorul mediu total </a:t>
            </a:r>
            <a:r>
              <a:rPr lang="it-IT" altLang="ko-KR" sz="1400" dirty="0">
                <a:cs typeface="Arial" pitchFamily="34" charset="0"/>
              </a:rPr>
              <a:t>obținut denotă de asemenea existența unui </a:t>
            </a:r>
            <a:r>
              <a:rPr lang="it-IT" altLang="ko-KR" sz="1400" b="1" dirty="0">
                <a:solidFill>
                  <a:srgbClr val="7030A0"/>
                </a:solidFill>
                <a:cs typeface="Arial" pitchFamily="34" charset="0"/>
              </a:rPr>
              <a:t>sentiment de coerență mediu</a:t>
            </a:r>
            <a:r>
              <a:rPr lang="it-IT" altLang="ko-KR" sz="1400" dirty="0">
                <a:cs typeface="Arial" pitchFamily="34" charset="0"/>
              </a:rPr>
              <a:t> (care presupune valori cuprinse între 87 și 145) la elevi</a:t>
            </a:r>
            <a:endParaRPr lang="en-US" altLang="ko-KR" sz="1400" dirty="0">
              <a:cs typeface="Arial" pitchFamily="34" charset="0"/>
            </a:endParaRPr>
          </a:p>
          <a:p>
            <a:endParaRPr lang="en-US" altLang="ko-KR" sz="1400" dirty="0">
              <a:cs typeface="Arial" pitchFamily="34" charset="0"/>
            </a:endParaRPr>
          </a:p>
        </p:txBody>
      </p:sp>
      <p:sp>
        <p:nvSpPr>
          <p:cNvPr id="6" name="TextBox 5">
            <a:extLst>
              <a:ext uri="{FF2B5EF4-FFF2-40B4-BE49-F238E27FC236}">
                <a16:creationId xmlns:a16="http://schemas.microsoft.com/office/drawing/2014/main" id="{68A78881-8061-828A-50F2-DF8FAB539D1A}"/>
              </a:ext>
            </a:extLst>
          </p:cNvPr>
          <p:cNvSpPr txBox="1"/>
          <p:nvPr/>
        </p:nvSpPr>
        <p:spPr>
          <a:xfrm>
            <a:off x="611560" y="1597030"/>
            <a:ext cx="4804410" cy="461665"/>
          </a:xfrm>
          <a:prstGeom prst="rect">
            <a:avLst/>
          </a:prstGeom>
          <a:noFill/>
        </p:spPr>
        <p:txBody>
          <a:bodyPr wrap="square">
            <a:spAutoFit/>
          </a:bodyPr>
          <a:lstStyle/>
          <a:p>
            <a:r>
              <a:rPr lang="ro-RO" sz="2400" b="1" dirty="0">
                <a:solidFill>
                  <a:srgbClr val="002060"/>
                </a:solidFill>
                <a:effectLst/>
                <a:latin typeface="Arial Black" panose="020B0A04020102020204" pitchFamily="34" charset="0"/>
                <a:ea typeface="Calibri" panose="020F0502020204030204" pitchFamily="34" charset="0"/>
              </a:rPr>
              <a:t>Sentimentul de coerență</a:t>
            </a:r>
            <a:endParaRPr lang="ro-RO" sz="2400" dirty="0">
              <a:solidFill>
                <a:srgbClr val="002060"/>
              </a:solidFill>
              <a:latin typeface="Arial Black" panose="020B0A04020102020204" pitchFamily="34" charset="0"/>
            </a:endParaRPr>
          </a:p>
        </p:txBody>
      </p:sp>
      <p:pic>
        <p:nvPicPr>
          <p:cNvPr id="1026" name="Picture 2" descr="Power to the people or at least those in control of their future - USC News">
            <a:extLst>
              <a:ext uri="{FF2B5EF4-FFF2-40B4-BE49-F238E27FC236}">
                <a16:creationId xmlns:a16="http://schemas.microsoft.com/office/drawing/2014/main" id="{5741D90A-FC1B-BD06-71FC-E3289BBCB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970" y="2061741"/>
            <a:ext cx="2944165" cy="211091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8B51F7-7A6F-3C74-0086-5868A024CEA9}"/>
              </a:ext>
            </a:extLst>
          </p:cNvPr>
          <p:cNvSpPr txBox="1"/>
          <p:nvPr/>
        </p:nvSpPr>
        <p:spPr>
          <a:xfrm>
            <a:off x="271765" y="3480154"/>
            <a:ext cx="4804410" cy="1384995"/>
          </a:xfrm>
          <a:prstGeom prst="rect">
            <a:avLst/>
          </a:prstGeom>
          <a:noFill/>
        </p:spPr>
        <p:txBody>
          <a:bodyPr wrap="square" rtlCol="0">
            <a:spAutoFit/>
          </a:bodyPr>
          <a:lstStyle/>
          <a:p>
            <a:pPr algn="ctr"/>
            <a:r>
              <a:rPr lang="en-US" altLang="ko-KR" sz="1200" dirty="0">
                <a:cs typeface="Arial" pitchFamily="34" charset="0"/>
              </a:rPr>
              <a:t>La </a:t>
            </a:r>
            <a:r>
              <a:rPr lang="en-US" altLang="ko-KR" sz="1200" dirty="0" err="1">
                <a:cs typeface="Arial" pitchFamily="34" charset="0"/>
              </a:rPr>
              <a:t>itemii</a:t>
            </a:r>
            <a:r>
              <a:rPr lang="en-US" altLang="ko-KR" sz="1200" dirty="0">
                <a:cs typeface="Arial" pitchFamily="34" charset="0"/>
              </a:rPr>
              <a:t> 10 („</a:t>
            </a:r>
            <a:r>
              <a:rPr lang="en-US" altLang="ko-KR" sz="1200" b="1" dirty="0" err="1">
                <a:cs typeface="Arial" pitchFamily="34" charset="0"/>
              </a:rPr>
              <a:t>În</a:t>
            </a:r>
            <a:r>
              <a:rPr lang="en-US" altLang="ko-KR" sz="1200" b="1" dirty="0">
                <a:cs typeface="Arial" pitchFamily="34" charset="0"/>
              </a:rPr>
              <a:t> </a:t>
            </a:r>
            <a:r>
              <a:rPr lang="en-US" altLang="ko-KR" sz="1200" b="1" dirty="0" err="1">
                <a:cs typeface="Arial" pitchFamily="34" charset="0"/>
              </a:rPr>
              <a:t>ultimii</a:t>
            </a:r>
            <a:r>
              <a:rPr lang="en-US" altLang="ko-KR" sz="1200" b="1" dirty="0">
                <a:cs typeface="Arial" pitchFamily="34" charset="0"/>
              </a:rPr>
              <a:t> </a:t>
            </a:r>
            <a:r>
              <a:rPr lang="en-US" altLang="ko-KR" sz="1200" b="1" dirty="0" err="1">
                <a:cs typeface="Arial" pitchFamily="34" charset="0"/>
              </a:rPr>
              <a:t>zece</a:t>
            </a:r>
            <a:r>
              <a:rPr lang="en-US" altLang="ko-KR" sz="1200" b="1" dirty="0">
                <a:cs typeface="Arial" pitchFamily="34" charset="0"/>
              </a:rPr>
              <a:t> ani </a:t>
            </a:r>
            <a:r>
              <a:rPr lang="en-US" altLang="ko-KR" sz="1200" b="1" dirty="0" err="1">
                <a:cs typeface="Arial" pitchFamily="34" charset="0"/>
              </a:rPr>
              <a:t>viața</a:t>
            </a:r>
            <a:r>
              <a:rPr lang="en-US" altLang="ko-KR" sz="1200" b="1" dirty="0">
                <a:cs typeface="Arial" pitchFamily="34" charset="0"/>
              </a:rPr>
              <a:t> </a:t>
            </a:r>
            <a:r>
              <a:rPr lang="en-US" altLang="ko-KR" sz="1200" b="1" dirty="0" err="1">
                <a:cs typeface="Arial" pitchFamily="34" charset="0"/>
              </a:rPr>
              <a:t>mea</a:t>
            </a:r>
            <a:r>
              <a:rPr lang="en-US" altLang="ko-KR" sz="1200" b="1" dirty="0">
                <a:cs typeface="Arial" pitchFamily="34" charset="0"/>
              </a:rPr>
              <a:t> a </a:t>
            </a:r>
            <a:r>
              <a:rPr lang="en-US" altLang="ko-KR" sz="1200" b="1" dirty="0" err="1">
                <a:cs typeface="Arial" pitchFamily="34" charset="0"/>
              </a:rPr>
              <a:t>fost</a:t>
            </a:r>
            <a:r>
              <a:rPr lang="en-US" altLang="ko-KR" sz="1200" b="1" dirty="0">
                <a:cs typeface="Arial" pitchFamily="34" charset="0"/>
              </a:rPr>
              <a:t> </a:t>
            </a:r>
            <a:r>
              <a:rPr lang="en-US" altLang="ko-KR" sz="1200" b="1" dirty="0" err="1">
                <a:cs typeface="Arial" pitchFamily="34" charset="0"/>
              </a:rPr>
              <a:t>plină</a:t>
            </a:r>
            <a:r>
              <a:rPr lang="en-US" altLang="ko-KR" sz="1200" b="1" dirty="0">
                <a:cs typeface="Arial" pitchFamily="34" charset="0"/>
              </a:rPr>
              <a:t> de </a:t>
            </a:r>
            <a:r>
              <a:rPr lang="en-US" altLang="ko-KR" sz="1200" b="1" dirty="0" err="1">
                <a:cs typeface="Arial" pitchFamily="34" charset="0"/>
              </a:rPr>
              <a:t>schimbări</a:t>
            </a:r>
            <a:r>
              <a:rPr lang="en-US" altLang="ko-KR" sz="1200" b="1" dirty="0">
                <a:cs typeface="Arial" pitchFamily="34" charset="0"/>
              </a:rPr>
              <a:t>, </a:t>
            </a:r>
            <a:r>
              <a:rPr lang="en-US" altLang="ko-KR" sz="1200" b="1" dirty="0" err="1">
                <a:cs typeface="Arial" pitchFamily="34" charset="0"/>
              </a:rPr>
              <a:t>fără</a:t>
            </a:r>
            <a:r>
              <a:rPr lang="en-US" altLang="ko-KR" sz="1200" b="1" dirty="0">
                <a:cs typeface="Arial" pitchFamily="34" charset="0"/>
              </a:rPr>
              <a:t> </a:t>
            </a:r>
            <a:r>
              <a:rPr lang="en-US" altLang="ko-KR" sz="1200" b="1" dirty="0" err="1">
                <a:cs typeface="Arial" pitchFamily="34" charset="0"/>
              </a:rPr>
              <a:t>să</a:t>
            </a:r>
            <a:r>
              <a:rPr lang="en-US" altLang="ko-KR" sz="1200" b="1" dirty="0">
                <a:cs typeface="Arial" pitchFamily="34" charset="0"/>
              </a:rPr>
              <a:t> pot </a:t>
            </a:r>
            <a:r>
              <a:rPr lang="en-US" altLang="ko-KR" sz="1200" b="1" dirty="0" err="1">
                <a:cs typeface="Arial" pitchFamily="34" charset="0"/>
              </a:rPr>
              <a:t>prevedea</a:t>
            </a:r>
            <a:r>
              <a:rPr lang="en-US" altLang="ko-KR" sz="1200" b="1" dirty="0">
                <a:cs typeface="Arial" pitchFamily="34" charset="0"/>
              </a:rPr>
              <a:t> exact </a:t>
            </a:r>
            <a:r>
              <a:rPr lang="en-US" altLang="ko-KR" sz="1200" b="1" dirty="0" err="1">
                <a:cs typeface="Arial" pitchFamily="34" charset="0"/>
              </a:rPr>
              <a:t>ce</a:t>
            </a:r>
            <a:r>
              <a:rPr lang="en-US" altLang="ko-KR" sz="1200" b="1" dirty="0">
                <a:cs typeface="Arial" pitchFamily="34" charset="0"/>
              </a:rPr>
              <a:t> se </a:t>
            </a:r>
            <a:r>
              <a:rPr lang="en-US" altLang="ko-KR" sz="1200" b="1" dirty="0" err="1">
                <a:cs typeface="Arial" pitchFamily="34" charset="0"/>
              </a:rPr>
              <a:t>va</a:t>
            </a:r>
            <a:r>
              <a:rPr lang="en-US" altLang="ko-KR" sz="1200" b="1" dirty="0">
                <a:cs typeface="Arial" pitchFamily="34" charset="0"/>
              </a:rPr>
              <a:t> </a:t>
            </a:r>
            <a:r>
              <a:rPr lang="en-US" altLang="ko-KR" sz="1200" b="1" dirty="0" err="1">
                <a:cs typeface="Arial" pitchFamily="34" charset="0"/>
              </a:rPr>
              <a:t>întâmpla</a:t>
            </a:r>
            <a:r>
              <a:rPr lang="en-US" altLang="ko-KR" sz="1200" b="1" dirty="0">
                <a:cs typeface="Arial" pitchFamily="34" charset="0"/>
              </a:rPr>
              <a:t> </a:t>
            </a:r>
            <a:r>
              <a:rPr lang="en-US" altLang="ko-KR" sz="1200" b="1" dirty="0" err="1">
                <a:cs typeface="Arial" pitchFamily="34" charset="0"/>
              </a:rPr>
              <a:t>în</a:t>
            </a:r>
            <a:r>
              <a:rPr lang="en-US" altLang="ko-KR" sz="1200" b="1" dirty="0">
                <a:cs typeface="Arial" pitchFamily="34" charset="0"/>
              </a:rPr>
              <a:t> </a:t>
            </a:r>
            <a:r>
              <a:rPr lang="en-US" altLang="ko-KR" sz="1200" b="1" dirty="0" err="1">
                <a:cs typeface="Arial" pitchFamily="34" charset="0"/>
              </a:rPr>
              <a:t>viitor</a:t>
            </a:r>
            <a:r>
              <a:rPr lang="en-US" altLang="ko-KR" sz="1200" b="1" dirty="0">
                <a:cs typeface="Arial" pitchFamily="34" charset="0"/>
              </a:rPr>
              <a:t>”</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 17</a:t>
            </a:r>
            <a:r>
              <a:rPr lang="en-US" altLang="ko-KR" sz="1200" b="1" dirty="0">
                <a:cs typeface="Arial" pitchFamily="34" charset="0"/>
              </a:rPr>
              <a:t>(„</a:t>
            </a:r>
            <a:r>
              <a:rPr lang="en-US" altLang="ko-KR" sz="1200" b="1" dirty="0" err="1">
                <a:cs typeface="Arial" pitchFamily="34" charset="0"/>
              </a:rPr>
              <a:t>Viața</a:t>
            </a:r>
            <a:r>
              <a:rPr lang="en-US" altLang="ko-KR" sz="1200" b="1" dirty="0">
                <a:cs typeface="Arial" pitchFamily="34" charset="0"/>
              </a:rPr>
              <a:t> </a:t>
            </a:r>
            <a:r>
              <a:rPr lang="en-US" altLang="ko-KR" sz="1200" b="1" dirty="0" err="1">
                <a:cs typeface="Arial" pitchFamily="34" charset="0"/>
              </a:rPr>
              <a:t>mea</a:t>
            </a:r>
            <a:r>
              <a:rPr lang="en-US" altLang="ko-KR" sz="1200" b="1" dirty="0">
                <a:cs typeface="Arial" pitchFamily="34" charset="0"/>
              </a:rPr>
              <a:t> </a:t>
            </a:r>
            <a:r>
              <a:rPr lang="en-US" altLang="ko-KR" sz="1200" b="1" dirty="0" err="1">
                <a:cs typeface="Arial" pitchFamily="34" charset="0"/>
              </a:rPr>
              <a:t>în</a:t>
            </a:r>
            <a:r>
              <a:rPr lang="en-US" altLang="ko-KR" sz="1200" b="1" dirty="0">
                <a:cs typeface="Arial" pitchFamily="34" charset="0"/>
              </a:rPr>
              <a:t> </a:t>
            </a:r>
            <a:r>
              <a:rPr lang="en-US" altLang="ko-KR" sz="1200" b="1" dirty="0" err="1">
                <a:cs typeface="Arial" pitchFamily="34" charset="0"/>
              </a:rPr>
              <a:t>viitor</a:t>
            </a:r>
            <a:r>
              <a:rPr lang="en-US" altLang="ko-KR" sz="1200" b="1" dirty="0">
                <a:cs typeface="Arial" pitchFamily="34" charset="0"/>
              </a:rPr>
              <a:t> </a:t>
            </a:r>
            <a:r>
              <a:rPr lang="en-US" altLang="ko-KR" sz="1200" b="1" dirty="0" err="1">
                <a:cs typeface="Arial" pitchFamily="34" charset="0"/>
              </a:rPr>
              <a:t>va</a:t>
            </a:r>
            <a:r>
              <a:rPr lang="en-US" altLang="ko-KR" sz="1200" b="1" dirty="0">
                <a:cs typeface="Arial" pitchFamily="34" charset="0"/>
              </a:rPr>
              <a:t> fi </a:t>
            </a:r>
            <a:r>
              <a:rPr lang="en-US" altLang="ko-KR" sz="1200" b="1" dirty="0" err="1">
                <a:cs typeface="Arial" pitchFamily="34" charset="0"/>
              </a:rPr>
              <a:t>probabil</a:t>
            </a:r>
            <a:r>
              <a:rPr lang="en-US" altLang="ko-KR" sz="1200" b="1" dirty="0">
                <a:cs typeface="Arial" pitchFamily="34" charset="0"/>
              </a:rPr>
              <a:t> </a:t>
            </a:r>
            <a:r>
              <a:rPr lang="en-US" altLang="ko-KR" sz="1200" b="1" dirty="0" err="1">
                <a:cs typeface="Arial" pitchFamily="34" charset="0"/>
              </a:rPr>
              <a:t>plină</a:t>
            </a:r>
            <a:r>
              <a:rPr lang="en-US" altLang="ko-KR" sz="1200" b="1" dirty="0">
                <a:cs typeface="Arial" pitchFamily="34" charset="0"/>
              </a:rPr>
              <a:t> de </a:t>
            </a:r>
            <a:r>
              <a:rPr lang="en-US" altLang="ko-KR" sz="1200" b="1" dirty="0" err="1">
                <a:cs typeface="Arial" pitchFamily="34" charset="0"/>
              </a:rPr>
              <a:t>schimbări</a:t>
            </a:r>
            <a:r>
              <a:rPr lang="en-US" altLang="ko-KR" sz="1200" b="1" dirty="0">
                <a:cs typeface="Arial" pitchFamily="34" charset="0"/>
              </a:rPr>
              <a:t>, </a:t>
            </a:r>
            <a:r>
              <a:rPr lang="en-US" altLang="ko-KR" sz="1200" b="1" dirty="0" err="1">
                <a:cs typeface="Arial" pitchFamily="34" charset="0"/>
              </a:rPr>
              <a:t>fără</a:t>
            </a:r>
            <a:r>
              <a:rPr lang="en-US" altLang="ko-KR" sz="1200" b="1" dirty="0">
                <a:cs typeface="Arial" pitchFamily="34" charset="0"/>
              </a:rPr>
              <a:t> </a:t>
            </a:r>
            <a:r>
              <a:rPr lang="en-US" altLang="ko-KR" sz="1200" b="1" dirty="0" err="1">
                <a:cs typeface="Arial" pitchFamily="34" charset="0"/>
              </a:rPr>
              <a:t>să</a:t>
            </a:r>
            <a:r>
              <a:rPr lang="en-US" altLang="ko-KR" sz="1200" b="1" dirty="0">
                <a:cs typeface="Arial" pitchFamily="34" charset="0"/>
              </a:rPr>
              <a:t> pot </a:t>
            </a:r>
            <a:r>
              <a:rPr lang="en-US" altLang="ko-KR" sz="1200" b="1" dirty="0" err="1">
                <a:cs typeface="Arial" pitchFamily="34" charset="0"/>
              </a:rPr>
              <a:t>să</a:t>
            </a:r>
            <a:r>
              <a:rPr lang="en-US" altLang="ko-KR" sz="1200" b="1" dirty="0">
                <a:cs typeface="Arial" pitchFamily="34" charset="0"/>
              </a:rPr>
              <a:t> </a:t>
            </a:r>
            <a:r>
              <a:rPr lang="en-US" altLang="ko-KR" sz="1200" b="1" dirty="0" err="1">
                <a:cs typeface="Arial" pitchFamily="34" charset="0"/>
              </a:rPr>
              <a:t>prevăd</a:t>
            </a:r>
            <a:r>
              <a:rPr lang="en-US" altLang="ko-KR" sz="1200" b="1" dirty="0">
                <a:cs typeface="Arial" pitchFamily="34" charset="0"/>
              </a:rPr>
              <a:t> </a:t>
            </a:r>
            <a:r>
              <a:rPr lang="en-US" altLang="ko-KR" sz="1200" b="1" dirty="0" err="1">
                <a:cs typeface="Arial" pitchFamily="34" charset="0"/>
              </a:rPr>
              <a:t>și</a:t>
            </a:r>
            <a:r>
              <a:rPr lang="en-US" altLang="ko-KR" sz="1200" b="1" dirty="0">
                <a:cs typeface="Arial" pitchFamily="34" charset="0"/>
              </a:rPr>
              <a:t> </a:t>
            </a:r>
            <a:r>
              <a:rPr lang="en-US" altLang="ko-KR" sz="1200" b="1" dirty="0" err="1">
                <a:cs typeface="Arial" pitchFamily="34" charset="0"/>
              </a:rPr>
              <a:t>să</a:t>
            </a:r>
            <a:r>
              <a:rPr lang="en-US" altLang="ko-KR" sz="1200" b="1" dirty="0">
                <a:cs typeface="Arial" pitchFamily="34" charset="0"/>
              </a:rPr>
              <a:t> </a:t>
            </a:r>
            <a:r>
              <a:rPr lang="en-US" altLang="ko-KR" sz="1200" b="1" dirty="0" err="1">
                <a:cs typeface="Arial" pitchFamily="34" charset="0"/>
              </a:rPr>
              <a:t>anticipez</a:t>
            </a:r>
            <a:r>
              <a:rPr lang="en-US" altLang="ko-KR" sz="1200" b="1" dirty="0">
                <a:cs typeface="Arial" pitchFamily="34" charset="0"/>
              </a:rPr>
              <a:t> </a:t>
            </a:r>
            <a:r>
              <a:rPr lang="en-US" altLang="ko-KR" sz="1200" b="1" dirty="0" err="1">
                <a:cs typeface="Arial" pitchFamily="34" charset="0"/>
              </a:rPr>
              <a:t>ce</a:t>
            </a:r>
            <a:r>
              <a:rPr lang="en-US" altLang="ko-KR" sz="1200" b="1" dirty="0">
                <a:cs typeface="Arial" pitchFamily="34" charset="0"/>
              </a:rPr>
              <a:t> mi se </a:t>
            </a:r>
            <a:r>
              <a:rPr lang="en-US" altLang="ko-KR" sz="1200" b="1" dirty="0" err="1">
                <a:cs typeface="Arial" pitchFamily="34" charset="0"/>
              </a:rPr>
              <a:t>va</a:t>
            </a:r>
            <a:r>
              <a:rPr lang="en-US" altLang="ko-KR" sz="1200" b="1" dirty="0">
                <a:cs typeface="Arial" pitchFamily="34" charset="0"/>
              </a:rPr>
              <a:t> </a:t>
            </a:r>
            <a:r>
              <a:rPr lang="en-US" altLang="ko-KR" sz="1200" b="1" dirty="0" err="1">
                <a:cs typeface="Arial" pitchFamily="34" charset="0"/>
              </a:rPr>
              <a:t>întâmpla</a:t>
            </a:r>
            <a:r>
              <a:rPr lang="en-US" altLang="ko-KR" sz="1200" b="1" dirty="0">
                <a:cs typeface="Arial" pitchFamily="34" charset="0"/>
              </a:rPr>
              <a:t>”</a:t>
            </a:r>
            <a:r>
              <a:rPr lang="en-US" altLang="ko-KR" sz="1200" dirty="0">
                <a:cs typeface="Arial" pitchFamily="34" charset="0"/>
              </a:rPr>
              <a:t>) s-au </a:t>
            </a:r>
            <a:r>
              <a:rPr lang="en-US" altLang="ko-KR" sz="1200" dirty="0" err="1">
                <a:cs typeface="Arial" pitchFamily="34" charset="0"/>
              </a:rPr>
              <a:t>înregistrat</a:t>
            </a:r>
            <a:r>
              <a:rPr lang="en-US" altLang="ko-KR" sz="1200" dirty="0">
                <a:cs typeface="Arial" pitchFamily="34" charset="0"/>
              </a:rPr>
              <a:t> </a:t>
            </a:r>
            <a:r>
              <a:rPr lang="en-US" altLang="ko-KR" sz="1200" dirty="0" err="1">
                <a:cs typeface="Arial" pitchFamily="34" charset="0"/>
              </a:rPr>
              <a:t>scorurile</a:t>
            </a:r>
            <a:r>
              <a:rPr lang="en-US" altLang="ko-KR" sz="1200" dirty="0">
                <a:cs typeface="Arial" pitchFamily="34" charset="0"/>
              </a:rPr>
              <a:t> </a:t>
            </a:r>
            <a:r>
              <a:rPr lang="en-US" altLang="ko-KR" sz="1200" dirty="0" err="1">
                <a:cs typeface="Arial" pitchFamily="34" charset="0"/>
              </a:rPr>
              <a:t>medii</a:t>
            </a:r>
            <a:r>
              <a:rPr lang="en-US" altLang="ko-KR" sz="1200" dirty="0">
                <a:cs typeface="Arial" pitchFamily="34" charset="0"/>
              </a:rPr>
              <a:t> </a:t>
            </a:r>
            <a:r>
              <a:rPr lang="en-US" altLang="ko-KR" sz="1200" dirty="0" err="1">
                <a:cs typeface="Arial" pitchFamily="34" charset="0"/>
              </a:rPr>
              <a:t>cele</a:t>
            </a:r>
            <a:r>
              <a:rPr lang="en-US" altLang="ko-KR" sz="1200" dirty="0">
                <a:cs typeface="Arial" pitchFamily="34" charset="0"/>
              </a:rPr>
              <a:t> </a:t>
            </a:r>
            <a:r>
              <a:rPr lang="en-US" altLang="ko-KR" sz="1200" dirty="0" err="1">
                <a:cs typeface="Arial" pitchFamily="34" charset="0"/>
              </a:rPr>
              <a:t>mai</a:t>
            </a:r>
            <a:r>
              <a:rPr lang="en-US" altLang="ko-KR" sz="1200" dirty="0">
                <a:cs typeface="Arial" pitchFamily="34" charset="0"/>
              </a:rPr>
              <a:t> </a:t>
            </a:r>
            <a:r>
              <a:rPr lang="en-US" altLang="ko-KR" sz="1200" dirty="0" err="1">
                <a:cs typeface="Arial" pitchFamily="34" charset="0"/>
              </a:rPr>
              <a:t>mici</a:t>
            </a:r>
            <a:r>
              <a:rPr lang="en-US" altLang="ko-KR" sz="1200" dirty="0">
                <a:cs typeface="Arial" pitchFamily="34" charset="0"/>
              </a:rPr>
              <a:t>, </a:t>
            </a:r>
            <a:r>
              <a:rPr lang="en-US" altLang="ko-KR" sz="1200" dirty="0" err="1">
                <a:cs typeface="Arial" pitchFamily="34" charset="0"/>
              </a:rPr>
              <a:t>ambii</a:t>
            </a:r>
            <a:r>
              <a:rPr lang="en-US" altLang="ko-KR" sz="1200" dirty="0">
                <a:cs typeface="Arial" pitchFamily="34" charset="0"/>
              </a:rPr>
              <a:t> sunt </a:t>
            </a:r>
            <a:r>
              <a:rPr lang="en-US" altLang="ko-KR" sz="1200" dirty="0" err="1">
                <a:cs typeface="Arial" pitchFamily="34" charset="0"/>
              </a:rPr>
              <a:t>itemi</a:t>
            </a:r>
            <a:r>
              <a:rPr lang="en-US" altLang="ko-KR" sz="1200" dirty="0">
                <a:cs typeface="Arial" pitchFamily="34" charset="0"/>
              </a:rPr>
              <a:t> ai </a:t>
            </a:r>
            <a:r>
              <a:rPr lang="en-US" altLang="ko-KR" sz="1200" dirty="0" err="1">
                <a:cs typeface="Arial" pitchFamily="34" charset="0"/>
              </a:rPr>
              <a:t>componentei</a:t>
            </a:r>
            <a:r>
              <a:rPr lang="en-US" altLang="ko-KR" sz="1200" dirty="0">
                <a:cs typeface="Arial" pitchFamily="34" charset="0"/>
              </a:rPr>
              <a:t> </a:t>
            </a:r>
            <a:r>
              <a:rPr lang="en-US" altLang="ko-KR" sz="1200" dirty="0" err="1">
                <a:cs typeface="Arial" pitchFamily="34" charset="0"/>
              </a:rPr>
              <a:t>comprehensiune</a:t>
            </a:r>
            <a:r>
              <a:rPr lang="en-US" altLang="ko-KR" sz="1200" dirty="0">
                <a:cs typeface="Arial" pitchFamily="34" charset="0"/>
              </a:rPr>
              <a:t> a </a:t>
            </a:r>
            <a:r>
              <a:rPr lang="en-US" altLang="ko-KR" sz="1200" dirty="0" err="1">
                <a:cs typeface="Arial" pitchFamily="34" charset="0"/>
              </a:rPr>
              <a:t>constructului</a:t>
            </a:r>
            <a:r>
              <a:rPr lang="en-US" altLang="ko-KR" sz="1200" dirty="0">
                <a:cs typeface="Arial" pitchFamily="34" charset="0"/>
              </a:rPr>
              <a:t> de </a:t>
            </a:r>
            <a:r>
              <a:rPr lang="en-US" altLang="ko-KR" sz="1200" dirty="0" err="1">
                <a:cs typeface="Arial" pitchFamily="34" charset="0"/>
              </a:rPr>
              <a:t>sentimentului</a:t>
            </a:r>
            <a:r>
              <a:rPr lang="en-US" altLang="ko-KR" sz="1200" dirty="0">
                <a:cs typeface="Arial" pitchFamily="34" charset="0"/>
              </a:rPr>
              <a:t> de </a:t>
            </a:r>
            <a:r>
              <a:rPr lang="en-US" altLang="ko-KR" sz="1200" dirty="0" err="1">
                <a:cs typeface="Arial" pitchFamily="34" charset="0"/>
              </a:rPr>
              <a:t>coerență</a:t>
            </a:r>
            <a:endParaRPr lang="en-US" altLang="ko-KR" sz="1200" dirty="0">
              <a:cs typeface="Arial" pitchFamily="34" charset="0"/>
            </a:endParaRPr>
          </a:p>
        </p:txBody>
      </p:sp>
    </p:spTree>
    <p:extLst>
      <p:ext uri="{BB962C8B-B14F-4D97-AF65-F5344CB8AC3E}">
        <p14:creationId xmlns:p14="http://schemas.microsoft.com/office/powerpoint/2010/main" val="135570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468560" y="195486"/>
            <a:ext cx="8712968"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000" b="1" dirty="0">
                <a:solidFill>
                  <a:schemeClr val="accent1"/>
                </a:solidFill>
                <a:latin typeface="Arial Black" panose="020B0A04020102020204" pitchFamily="34" charset="0"/>
                <a:cs typeface="Arial" pitchFamily="34" charset="0"/>
              </a:rPr>
              <a:t>3. REZULTATELE CERCETĂRII ȘI DISCUTAREA LOR</a:t>
            </a:r>
            <a:endParaRPr lang="ko-KR" altLang="en-US" sz="2000" b="1" dirty="0">
              <a:solidFill>
                <a:schemeClr val="accent1"/>
              </a:solidFill>
              <a:latin typeface="Arial Black" panose="020B0A04020102020204" pitchFamily="34" charset="0"/>
              <a:cs typeface="Arial" pitchFamily="34" charset="0"/>
            </a:endParaRPr>
          </a:p>
        </p:txBody>
      </p:sp>
      <p:sp>
        <p:nvSpPr>
          <p:cNvPr id="2" name="TextBox 1">
            <a:extLst>
              <a:ext uri="{FF2B5EF4-FFF2-40B4-BE49-F238E27FC236}">
                <a16:creationId xmlns:a16="http://schemas.microsoft.com/office/drawing/2014/main" id="{D090D415-7A9A-3F66-3B07-23DAA71D6C7B}"/>
              </a:ext>
            </a:extLst>
          </p:cNvPr>
          <p:cNvSpPr txBox="1"/>
          <p:nvPr/>
        </p:nvSpPr>
        <p:spPr>
          <a:xfrm>
            <a:off x="467544" y="1527840"/>
            <a:ext cx="3733846" cy="1835998"/>
          </a:xfrm>
          <a:prstGeom prst="rect">
            <a:avLst/>
          </a:prstGeom>
          <a:noFill/>
        </p:spPr>
        <p:txBody>
          <a:bodyPr wrap="square" rtlCol="0">
            <a:spAutoFit/>
          </a:bodyPr>
          <a:lstStyle/>
          <a:p>
            <a:r>
              <a:rPr lang="it-IT" altLang="ko-KR" sz="1400" dirty="0">
                <a:cs typeface="Arial" pitchFamily="34" charset="0"/>
              </a:rPr>
              <a:t>Statistica descriptivă pentru scala de măsurare a nivelului de stres perceput relevă un scor mediu total pe itemi de 2.1455, ceea ce arată </a:t>
            </a:r>
            <a:r>
              <a:rPr lang="it-IT" altLang="ko-KR" sz="1400" b="1" dirty="0">
                <a:solidFill>
                  <a:schemeClr val="tx2">
                    <a:lumMod val="75000"/>
                  </a:schemeClr>
                </a:solidFill>
                <a:cs typeface="Arial" pitchFamily="34" charset="0"/>
              </a:rPr>
              <a:t>un nivel mediu al stresului perceput</a:t>
            </a:r>
            <a:r>
              <a:rPr lang="it-IT" altLang="ko-KR" sz="1400" dirty="0">
                <a:cs typeface="Arial" pitchFamily="34" charset="0"/>
              </a:rPr>
              <a:t> de către elevi. </a:t>
            </a:r>
            <a:r>
              <a:rPr lang="it-IT" altLang="ko-KR" sz="1400" b="1" dirty="0">
                <a:solidFill>
                  <a:schemeClr val="tx2">
                    <a:lumMod val="75000"/>
                  </a:schemeClr>
                </a:solidFill>
                <a:cs typeface="Arial" pitchFamily="34" charset="0"/>
              </a:rPr>
              <a:t>Scorul mediu total obținut relevă de asemenea existența unui nivel de stres moderat, </a:t>
            </a:r>
            <a:r>
              <a:rPr lang="it-IT" altLang="ko-KR" sz="1400" dirty="0">
                <a:cs typeface="Arial" pitchFamily="34" charset="0"/>
              </a:rPr>
              <a:t>situându-se chiar la limita inferioară.</a:t>
            </a:r>
            <a:endParaRPr lang="en-US" altLang="ko-KR" sz="1400" dirty="0">
              <a:cs typeface="Arial" pitchFamily="34" charset="0"/>
            </a:endParaRPr>
          </a:p>
        </p:txBody>
      </p:sp>
      <p:sp>
        <p:nvSpPr>
          <p:cNvPr id="6" name="TextBox 5">
            <a:extLst>
              <a:ext uri="{FF2B5EF4-FFF2-40B4-BE49-F238E27FC236}">
                <a16:creationId xmlns:a16="http://schemas.microsoft.com/office/drawing/2014/main" id="{68A78881-8061-828A-50F2-DF8FAB539D1A}"/>
              </a:ext>
            </a:extLst>
          </p:cNvPr>
          <p:cNvSpPr txBox="1"/>
          <p:nvPr/>
        </p:nvSpPr>
        <p:spPr>
          <a:xfrm>
            <a:off x="539552" y="828749"/>
            <a:ext cx="4804410" cy="461665"/>
          </a:xfrm>
          <a:prstGeom prst="rect">
            <a:avLst/>
          </a:prstGeom>
          <a:noFill/>
        </p:spPr>
        <p:txBody>
          <a:bodyPr wrap="square">
            <a:spAutoFit/>
          </a:bodyPr>
          <a:lstStyle/>
          <a:p>
            <a:r>
              <a:rPr lang="ro-RO" sz="2400" b="1" dirty="0">
                <a:solidFill>
                  <a:srgbClr val="002060"/>
                </a:solidFill>
                <a:effectLst/>
                <a:latin typeface="Arial Black" panose="020B0A04020102020204" pitchFamily="34" charset="0"/>
                <a:ea typeface="Calibri" panose="020F0502020204030204" pitchFamily="34" charset="0"/>
              </a:rPr>
              <a:t>Percepția stresului</a:t>
            </a:r>
            <a:endParaRPr lang="ro-RO" sz="2400" dirty="0">
              <a:solidFill>
                <a:srgbClr val="002060"/>
              </a:solidFill>
              <a:latin typeface="Arial Black" panose="020B0A04020102020204" pitchFamily="34" charset="0"/>
            </a:endParaRPr>
          </a:p>
        </p:txBody>
      </p:sp>
      <p:sp>
        <p:nvSpPr>
          <p:cNvPr id="11" name="TextBox 10">
            <a:extLst>
              <a:ext uri="{FF2B5EF4-FFF2-40B4-BE49-F238E27FC236}">
                <a16:creationId xmlns:a16="http://schemas.microsoft.com/office/drawing/2014/main" id="{FAFAE1A6-BECC-4ED7-5097-18396B7A4CC7}"/>
              </a:ext>
            </a:extLst>
          </p:cNvPr>
          <p:cNvSpPr txBox="1"/>
          <p:nvPr/>
        </p:nvSpPr>
        <p:spPr>
          <a:xfrm>
            <a:off x="179512" y="3739560"/>
            <a:ext cx="4536504" cy="954107"/>
          </a:xfrm>
          <a:prstGeom prst="rect">
            <a:avLst/>
          </a:prstGeom>
          <a:noFill/>
        </p:spPr>
        <p:txBody>
          <a:bodyPr wrap="square">
            <a:spAutoFit/>
          </a:bodyPr>
          <a:lstStyle/>
          <a:p>
            <a:r>
              <a:rPr lang="ro-RO" sz="1400" dirty="0">
                <a:solidFill>
                  <a:schemeClr val="tx1">
                    <a:lumMod val="85000"/>
                    <a:lumOff val="15000"/>
                  </a:schemeClr>
                </a:solidFill>
              </a:rPr>
              <a:t>Itemul 25 („</a:t>
            </a:r>
            <a:r>
              <a:rPr lang="ro-RO" sz="1400" b="1" dirty="0">
                <a:solidFill>
                  <a:schemeClr val="tx1">
                    <a:lumMod val="85000"/>
                    <a:lumOff val="15000"/>
                  </a:schemeClr>
                </a:solidFill>
              </a:rPr>
              <a:t>Mă simt fără griji</a:t>
            </a:r>
            <a:r>
              <a:rPr lang="ro-RO" sz="1400" dirty="0">
                <a:solidFill>
                  <a:schemeClr val="tx1">
                    <a:lumMod val="85000"/>
                    <a:lumOff val="15000"/>
                  </a:schemeClr>
                </a:solidFill>
              </a:rPr>
              <a:t>”) are valoarea medie cea mai mare, indicând faptul că elevii respondenți tind să se îngrijoreze, să fie preocupați de probleme prezente sau potențiale</a:t>
            </a:r>
          </a:p>
        </p:txBody>
      </p:sp>
      <p:pic>
        <p:nvPicPr>
          <p:cNvPr id="2050" name="Picture 2" descr="How to Tell the Difference Between Good and Bad Stress | Banner">
            <a:extLst>
              <a:ext uri="{FF2B5EF4-FFF2-40B4-BE49-F238E27FC236}">
                <a16:creationId xmlns:a16="http://schemas.microsoft.com/office/drawing/2014/main" id="{D50A4F46-CB4D-9839-4758-571FBBD7A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611" y="1542364"/>
            <a:ext cx="3301797" cy="21971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5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E81B1-1C05-3EF2-C3AA-D087B0547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158"/>
            <a:ext cx="5191957" cy="1390054"/>
          </a:xfrm>
          <a:prstGeom prst="rect">
            <a:avLst/>
          </a:prstGeom>
        </p:spPr>
      </p:pic>
      <p:sp>
        <p:nvSpPr>
          <p:cNvPr id="5" name="Text Placeholder 1"/>
          <p:cNvSpPr txBox="1">
            <a:spLocks/>
          </p:cNvSpPr>
          <p:nvPr/>
        </p:nvSpPr>
        <p:spPr>
          <a:xfrm>
            <a:off x="-468560" y="195486"/>
            <a:ext cx="8712968"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000" b="1" dirty="0">
                <a:solidFill>
                  <a:schemeClr val="accent1"/>
                </a:solidFill>
                <a:latin typeface="Arial Black" panose="020B0A04020102020204" pitchFamily="34" charset="0"/>
                <a:cs typeface="Arial" pitchFamily="34" charset="0"/>
              </a:rPr>
              <a:t>3. REZULTATELE CERCETĂRII ȘI DISCUTAREA LOR</a:t>
            </a:r>
            <a:endParaRPr lang="ko-KR" altLang="en-US" sz="2000" b="1" dirty="0">
              <a:solidFill>
                <a:schemeClr val="accent1"/>
              </a:solidFill>
              <a:latin typeface="Arial Black" panose="020B0A04020102020204" pitchFamily="34" charset="0"/>
              <a:cs typeface="Arial" pitchFamily="34" charset="0"/>
            </a:endParaRPr>
          </a:p>
        </p:txBody>
      </p:sp>
      <p:sp>
        <p:nvSpPr>
          <p:cNvPr id="6" name="TextBox 5">
            <a:extLst>
              <a:ext uri="{FF2B5EF4-FFF2-40B4-BE49-F238E27FC236}">
                <a16:creationId xmlns:a16="http://schemas.microsoft.com/office/drawing/2014/main" id="{68A78881-8061-828A-50F2-DF8FAB539D1A}"/>
              </a:ext>
            </a:extLst>
          </p:cNvPr>
          <p:cNvSpPr txBox="1"/>
          <p:nvPr/>
        </p:nvSpPr>
        <p:spPr>
          <a:xfrm>
            <a:off x="683568" y="1141369"/>
            <a:ext cx="7056784" cy="707886"/>
          </a:xfrm>
          <a:prstGeom prst="rect">
            <a:avLst/>
          </a:prstGeom>
          <a:noFill/>
        </p:spPr>
        <p:txBody>
          <a:bodyPr wrap="square">
            <a:spAutoFit/>
          </a:bodyPr>
          <a:lstStyle/>
          <a:p>
            <a:r>
              <a:rPr lang="ro-RO" sz="2000" b="1" dirty="0">
                <a:solidFill>
                  <a:srgbClr val="002060"/>
                </a:solidFill>
                <a:effectLst/>
                <a:latin typeface="Arial Black" panose="020B0A04020102020204" pitchFamily="34" charset="0"/>
                <a:ea typeface="Calibri" panose="020F0502020204030204" pitchFamily="34" charset="0"/>
              </a:rPr>
              <a:t>Relația dintre sentimentul de coerență și nivelul stresului perceput</a:t>
            </a:r>
            <a:endParaRPr lang="ro-RO" sz="2000"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A6379076-328B-1857-6F45-8445C5E63D1C}"/>
              </a:ext>
            </a:extLst>
          </p:cNvPr>
          <p:cNvSpPr txBox="1"/>
          <p:nvPr/>
        </p:nvSpPr>
        <p:spPr>
          <a:xfrm>
            <a:off x="4883576" y="2067694"/>
            <a:ext cx="3343652" cy="2246769"/>
          </a:xfrm>
          <a:prstGeom prst="rect">
            <a:avLst/>
          </a:prstGeom>
          <a:noFill/>
        </p:spPr>
        <p:txBody>
          <a:bodyPr wrap="square" rtlCol="0">
            <a:spAutoFit/>
          </a:bodyPr>
          <a:lstStyle/>
          <a:p>
            <a:pPr algn="just"/>
            <a:r>
              <a:rPr lang="en-US" altLang="ko-KR" sz="1400" dirty="0" err="1">
                <a:cs typeface="Arial" pitchFamily="34" charset="0"/>
              </a:rPr>
              <a:t>Între</a:t>
            </a:r>
            <a:r>
              <a:rPr lang="en-US" altLang="ko-KR" sz="1400" dirty="0">
                <a:cs typeface="Arial" pitchFamily="34" charset="0"/>
              </a:rPr>
              <a:t> </a:t>
            </a:r>
            <a:r>
              <a:rPr lang="en-US" altLang="ko-KR" sz="1400" dirty="0" err="1">
                <a:cs typeface="Arial" pitchFamily="34" charset="0"/>
              </a:rPr>
              <a:t>cele</a:t>
            </a:r>
            <a:r>
              <a:rPr lang="en-US" altLang="ko-KR" sz="1400" dirty="0">
                <a:cs typeface="Arial" pitchFamily="34" charset="0"/>
              </a:rPr>
              <a:t> </a:t>
            </a:r>
            <a:r>
              <a:rPr lang="en-US" altLang="ko-KR" sz="1400" dirty="0" err="1">
                <a:cs typeface="Arial" pitchFamily="34" charset="0"/>
              </a:rPr>
              <a:t>două</a:t>
            </a:r>
            <a:r>
              <a:rPr lang="en-US" altLang="ko-KR" sz="1400" dirty="0">
                <a:cs typeface="Arial" pitchFamily="34" charset="0"/>
              </a:rPr>
              <a:t> </a:t>
            </a:r>
            <a:r>
              <a:rPr lang="en-US" altLang="ko-KR" sz="1400" dirty="0" err="1">
                <a:cs typeface="Arial" pitchFamily="34" charset="0"/>
              </a:rPr>
              <a:t>variabile</a:t>
            </a:r>
            <a:r>
              <a:rPr lang="en-US" altLang="ko-KR" sz="1400" dirty="0">
                <a:cs typeface="Arial" pitchFamily="34" charset="0"/>
              </a:rPr>
              <a:t> </a:t>
            </a:r>
            <a:r>
              <a:rPr lang="en-US" altLang="ko-KR" sz="1400" dirty="0" err="1">
                <a:cs typeface="Arial" pitchFamily="34" charset="0"/>
              </a:rPr>
              <a:t>există</a:t>
            </a:r>
            <a:r>
              <a:rPr lang="en-US" altLang="ko-KR" sz="1400" dirty="0">
                <a:cs typeface="Arial" pitchFamily="34" charset="0"/>
              </a:rPr>
              <a:t> o </a:t>
            </a:r>
            <a:r>
              <a:rPr lang="en-US" altLang="ko-KR" sz="1400" dirty="0" err="1">
                <a:cs typeface="Arial" pitchFamily="34" charset="0"/>
              </a:rPr>
              <a:t>corelație</a:t>
            </a:r>
            <a:r>
              <a:rPr lang="en-US" altLang="ko-KR" sz="1400" dirty="0">
                <a:cs typeface="Arial" pitchFamily="34" charset="0"/>
              </a:rPr>
              <a:t> </a:t>
            </a:r>
            <a:r>
              <a:rPr lang="en-US" altLang="ko-KR" sz="1400" dirty="0" err="1">
                <a:cs typeface="Arial" pitchFamily="34" charset="0"/>
              </a:rPr>
              <a:t>semnificativ</a:t>
            </a:r>
            <a:r>
              <a:rPr lang="en-US" altLang="ko-KR" sz="1400" dirty="0">
                <a:cs typeface="Arial" pitchFamily="34" charset="0"/>
              </a:rPr>
              <a:t> </a:t>
            </a:r>
            <a:r>
              <a:rPr lang="en-US" altLang="ko-KR" sz="1400" dirty="0" err="1">
                <a:cs typeface="Arial" pitchFamily="34" charset="0"/>
              </a:rPr>
              <a:t>negativă</a:t>
            </a:r>
            <a:r>
              <a:rPr lang="en-US" altLang="ko-KR" sz="1400" dirty="0">
                <a:cs typeface="Arial" pitchFamily="34" charset="0"/>
              </a:rPr>
              <a:t>, la </a:t>
            </a:r>
            <a:r>
              <a:rPr lang="en-US" altLang="ko-KR" sz="1400" dirty="0" err="1">
                <a:cs typeface="Arial" pitchFamily="34" charset="0"/>
              </a:rPr>
              <a:t>coeficientul</a:t>
            </a:r>
            <a:r>
              <a:rPr lang="en-US" altLang="ko-KR" sz="1400" dirty="0">
                <a:cs typeface="Arial" pitchFamily="34" charset="0"/>
              </a:rPr>
              <a:t> de </a:t>
            </a:r>
            <a:r>
              <a:rPr lang="en-US" altLang="ko-KR" sz="1400" b="1" dirty="0">
                <a:cs typeface="Arial" pitchFamily="34" charset="0"/>
              </a:rPr>
              <a:t>-.748; p≤0.01</a:t>
            </a:r>
            <a:r>
              <a:rPr lang="en-US" altLang="ko-KR" sz="1400" dirty="0">
                <a:cs typeface="Arial" pitchFamily="34" charset="0"/>
              </a:rPr>
              <a:t>, </a:t>
            </a:r>
            <a:r>
              <a:rPr lang="en-US" altLang="ko-KR" sz="1400" dirty="0" err="1">
                <a:cs typeface="Arial" pitchFamily="34" charset="0"/>
              </a:rPr>
              <a:t>ceea</a:t>
            </a:r>
            <a:r>
              <a:rPr lang="en-US" altLang="ko-KR" sz="1400" dirty="0">
                <a:cs typeface="Arial" pitchFamily="34" charset="0"/>
              </a:rPr>
              <a:t> </a:t>
            </a:r>
            <a:r>
              <a:rPr lang="en-US" altLang="ko-KR" sz="1400" dirty="0" err="1">
                <a:cs typeface="Arial" pitchFamily="34" charset="0"/>
              </a:rPr>
              <a:t>ce</a:t>
            </a:r>
            <a:r>
              <a:rPr lang="en-US" altLang="ko-KR" sz="1400" dirty="0">
                <a:cs typeface="Arial" pitchFamily="34" charset="0"/>
              </a:rPr>
              <a:t> </a:t>
            </a:r>
            <a:r>
              <a:rPr lang="en-US" altLang="ko-KR" sz="1400" dirty="0" err="1">
                <a:cs typeface="Arial" pitchFamily="34" charset="0"/>
              </a:rPr>
              <a:t>înseamnă</a:t>
            </a:r>
            <a:r>
              <a:rPr lang="en-US" altLang="ko-KR" sz="1400" dirty="0">
                <a:cs typeface="Arial" pitchFamily="34" charset="0"/>
              </a:rPr>
              <a:t> </a:t>
            </a:r>
            <a:r>
              <a:rPr lang="en-US" altLang="ko-KR" sz="1400" dirty="0" err="1">
                <a:cs typeface="Arial" pitchFamily="34" charset="0"/>
              </a:rPr>
              <a:t>că</a:t>
            </a:r>
            <a:r>
              <a:rPr lang="en-US" altLang="ko-KR" sz="1400" dirty="0">
                <a:cs typeface="Arial" pitchFamily="34" charset="0"/>
              </a:rPr>
              <a:t>, pe </a:t>
            </a:r>
            <a:r>
              <a:rPr lang="en-US" altLang="ko-KR" sz="1400" dirty="0" err="1">
                <a:cs typeface="Arial" pitchFamily="34" charset="0"/>
              </a:rPr>
              <a:t>măsură</a:t>
            </a:r>
            <a:r>
              <a:rPr lang="en-US" altLang="ko-KR" sz="1400" dirty="0">
                <a:cs typeface="Arial" pitchFamily="34" charset="0"/>
              </a:rPr>
              <a:t> </a:t>
            </a:r>
            <a:r>
              <a:rPr lang="en-US" altLang="ko-KR" sz="1400" dirty="0" err="1">
                <a:cs typeface="Arial" pitchFamily="34" charset="0"/>
              </a:rPr>
              <a:t>ce</a:t>
            </a:r>
            <a:r>
              <a:rPr lang="en-US" altLang="ko-KR" sz="1400" dirty="0">
                <a:cs typeface="Arial" pitchFamily="34" charset="0"/>
              </a:rPr>
              <a:t> </a:t>
            </a:r>
            <a:r>
              <a:rPr lang="en-US" altLang="ko-KR" sz="1400" dirty="0" err="1">
                <a:cs typeface="Arial" pitchFamily="34" charset="0"/>
              </a:rPr>
              <a:t>crește</a:t>
            </a:r>
            <a:r>
              <a:rPr lang="en-US" altLang="ko-KR" sz="1400" dirty="0">
                <a:cs typeface="Arial" pitchFamily="34" charset="0"/>
              </a:rPr>
              <a:t> </a:t>
            </a:r>
            <a:r>
              <a:rPr lang="en-US" altLang="ko-KR" sz="1400" dirty="0" err="1">
                <a:cs typeface="Arial" pitchFamily="34" charset="0"/>
              </a:rPr>
              <a:t>sentimentul</a:t>
            </a:r>
            <a:r>
              <a:rPr lang="en-US" altLang="ko-KR" sz="1400" dirty="0">
                <a:cs typeface="Arial" pitchFamily="34" charset="0"/>
              </a:rPr>
              <a:t> de </a:t>
            </a:r>
            <a:r>
              <a:rPr lang="en-US" altLang="ko-KR" sz="1400" dirty="0" err="1">
                <a:cs typeface="Arial" pitchFamily="34" charset="0"/>
              </a:rPr>
              <a:t>coerență</a:t>
            </a:r>
            <a:r>
              <a:rPr lang="en-US" altLang="ko-KR" sz="1400" dirty="0">
                <a:cs typeface="Arial" pitchFamily="34" charset="0"/>
              </a:rPr>
              <a:t>, </a:t>
            </a:r>
            <a:r>
              <a:rPr lang="en-US" altLang="ko-KR" sz="1400" dirty="0" err="1">
                <a:cs typeface="Arial" pitchFamily="34" charset="0"/>
              </a:rPr>
              <a:t>nivelul</a:t>
            </a:r>
            <a:r>
              <a:rPr lang="en-US" altLang="ko-KR" sz="1400" dirty="0">
                <a:cs typeface="Arial" pitchFamily="34" charset="0"/>
              </a:rPr>
              <a:t> </a:t>
            </a:r>
            <a:r>
              <a:rPr lang="en-US" altLang="ko-KR" sz="1400" dirty="0" err="1">
                <a:cs typeface="Arial" pitchFamily="34" charset="0"/>
              </a:rPr>
              <a:t>distresului</a:t>
            </a:r>
            <a:r>
              <a:rPr lang="en-US" altLang="ko-KR" sz="1400" dirty="0">
                <a:cs typeface="Arial" pitchFamily="34" charset="0"/>
              </a:rPr>
              <a:t> </a:t>
            </a:r>
            <a:r>
              <a:rPr lang="en-US" altLang="ko-KR" sz="1400" dirty="0" err="1">
                <a:cs typeface="Arial" pitchFamily="34" charset="0"/>
              </a:rPr>
              <a:t>resimțit</a:t>
            </a:r>
            <a:r>
              <a:rPr lang="en-US" altLang="ko-KR" sz="1400" dirty="0">
                <a:cs typeface="Arial" pitchFamily="34" charset="0"/>
              </a:rPr>
              <a:t> </a:t>
            </a:r>
            <a:r>
              <a:rPr lang="en-US" altLang="ko-KR" sz="1400" dirty="0" err="1">
                <a:cs typeface="Arial" pitchFamily="34" charset="0"/>
              </a:rPr>
              <a:t>scade</a:t>
            </a:r>
            <a:r>
              <a:rPr lang="en-US" altLang="ko-KR" sz="1400" dirty="0">
                <a:cs typeface="Arial" pitchFamily="34" charset="0"/>
              </a:rPr>
              <a:t>. </a:t>
            </a:r>
            <a:r>
              <a:rPr lang="en-US" altLang="ko-KR" sz="1400" dirty="0" err="1">
                <a:cs typeface="Arial" pitchFamily="34" charset="0"/>
              </a:rPr>
              <a:t>Rezultatele</a:t>
            </a:r>
            <a:r>
              <a:rPr lang="en-US" altLang="ko-KR" sz="1400" dirty="0">
                <a:cs typeface="Arial" pitchFamily="34" charset="0"/>
              </a:rPr>
              <a:t> </a:t>
            </a:r>
            <a:r>
              <a:rPr lang="en-US" altLang="ko-KR" sz="1400" dirty="0" err="1">
                <a:cs typeface="Arial" pitchFamily="34" charset="0"/>
              </a:rPr>
              <a:t>obținute</a:t>
            </a:r>
            <a:r>
              <a:rPr lang="en-US" altLang="ko-KR" sz="1400" dirty="0">
                <a:cs typeface="Arial" pitchFamily="34" charset="0"/>
              </a:rPr>
              <a:t>, </a:t>
            </a:r>
            <a:r>
              <a:rPr lang="en-US" altLang="ko-KR" sz="1400" dirty="0" err="1">
                <a:cs typeface="Arial" pitchFamily="34" charset="0"/>
              </a:rPr>
              <a:t>respectiv</a:t>
            </a:r>
            <a:r>
              <a:rPr lang="en-US" altLang="ko-KR" sz="1400" dirty="0">
                <a:cs typeface="Arial" pitchFamily="34" charset="0"/>
              </a:rPr>
              <a:t> </a:t>
            </a:r>
            <a:r>
              <a:rPr lang="en-US" altLang="ko-KR" sz="1400" dirty="0" err="1">
                <a:cs typeface="Arial" pitchFamily="34" charset="0"/>
              </a:rPr>
              <a:t>asocierea</a:t>
            </a:r>
            <a:r>
              <a:rPr lang="en-US" altLang="ko-KR" sz="1400" dirty="0">
                <a:cs typeface="Arial" pitchFamily="34" charset="0"/>
              </a:rPr>
              <a:t> </a:t>
            </a:r>
            <a:r>
              <a:rPr lang="en-US" altLang="ko-KR" sz="1400" dirty="0" err="1">
                <a:cs typeface="Arial" pitchFamily="34" charset="0"/>
              </a:rPr>
              <a:t>negativă</a:t>
            </a:r>
            <a:r>
              <a:rPr lang="en-US" altLang="ko-KR" sz="1400" dirty="0">
                <a:cs typeface="Arial" pitchFamily="34" charset="0"/>
              </a:rPr>
              <a:t> a </a:t>
            </a:r>
            <a:r>
              <a:rPr lang="en-US" altLang="ko-KR" sz="1400" dirty="0" err="1">
                <a:cs typeface="Arial" pitchFamily="34" charset="0"/>
              </a:rPr>
              <a:t>sentimentului</a:t>
            </a:r>
            <a:r>
              <a:rPr lang="en-US" altLang="ko-KR" sz="1400" dirty="0">
                <a:cs typeface="Arial" pitchFamily="34" charset="0"/>
              </a:rPr>
              <a:t> de </a:t>
            </a:r>
            <a:r>
              <a:rPr lang="en-US" altLang="ko-KR" sz="1400" dirty="0" err="1">
                <a:cs typeface="Arial" pitchFamily="34" charset="0"/>
              </a:rPr>
              <a:t>coerență</a:t>
            </a:r>
            <a:r>
              <a:rPr lang="en-US" altLang="ko-KR" sz="1400" dirty="0">
                <a:cs typeface="Arial" pitchFamily="34" charset="0"/>
              </a:rPr>
              <a:t> cu </a:t>
            </a:r>
            <a:r>
              <a:rPr lang="en-US" altLang="ko-KR" sz="1400" dirty="0" err="1">
                <a:cs typeface="Arial" pitchFamily="34" charset="0"/>
              </a:rPr>
              <a:t>stresul</a:t>
            </a:r>
            <a:r>
              <a:rPr lang="en-US" altLang="ko-KR" sz="1400" dirty="0">
                <a:cs typeface="Arial" pitchFamily="34" charset="0"/>
              </a:rPr>
              <a:t> </a:t>
            </a:r>
            <a:r>
              <a:rPr lang="en-US" altLang="ko-KR" sz="1400" dirty="0" err="1">
                <a:cs typeface="Arial" pitchFamily="34" charset="0"/>
              </a:rPr>
              <a:t>perceput</a:t>
            </a:r>
            <a:r>
              <a:rPr lang="en-US" altLang="ko-KR" sz="1400" dirty="0">
                <a:cs typeface="Arial" pitchFamily="34" charset="0"/>
              </a:rPr>
              <a:t> sunt </a:t>
            </a:r>
            <a:r>
              <a:rPr lang="en-US" altLang="ko-KR" sz="1400" dirty="0" err="1">
                <a:cs typeface="Arial" pitchFamily="34" charset="0"/>
              </a:rPr>
              <a:t>în</a:t>
            </a:r>
            <a:r>
              <a:rPr lang="en-US" altLang="ko-KR" sz="1400" dirty="0">
                <a:cs typeface="Arial" pitchFamily="34" charset="0"/>
              </a:rPr>
              <a:t> </a:t>
            </a:r>
            <a:r>
              <a:rPr lang="en-US" altLang="ko-KR" sz="1400" dirty="0" err="1">
                <a:cs typeface="Arial" pitchFamily="34" charset="0"/>
              </a:rPr>
              <a:t>conformitate</a:t>
            </a:r>
            <a:r>
              <a:rPr lang="en-US" altLang="ko-KR" sz="1400" dirty="0">
                <a:cs typeface="Arial" pitchFamily="34" charset="0"/>
              </a:rPr>
              <a:t> cu </a:t>
            </a:r>
            <a:r>
              <a:rPr lang="en-US" altLang="ko-KR" sz="1400" dirty="0" err="1">
                <a:cs typeface="Arial" pitchFamily="34" charset="0"/>
              </a:rPr>
              <a:t>alte</a:t>
            </a:r>
            <a:r>
              <a:rPr lang="en-US" altLang="ko-KR" sz="1400" dirty="0">
                <a:cs typeface="Arial" pitchFamily="34" charset="0"/>
              </a:rPr>
              <a:t> </a:t>
            </a:r>
            <a:r>
              <a:rPr lang="en-US" altLang="ko-KR" sz="1400" dirty="0" err="1">
                <a:cs typeface="Arial" pitchFamily="34" charset="0"/>
              </a:rPr>
              <a:t>studii</a:t>
            </a:r>
            <a:r>
              <a:rPr lang="en-US" altLang="ko-KR" sz="1400" dirty="0">
                <a:cs typeface="Arial" pitchFamily="34" charset="0"/>
              </a:rPr>
              <a:t> din </a:t>
            </a:r>
            <a:r>
              <a:rPr lang="en-US" altLang="ko-KR" sz="1400" dirty="0" err="1">
                <a:cs typeface="Arial" pitchFamily="34" charset="0"/>
              </a:rPr>
              <a:t>acest</a:t>
            </a:r>
            <a:r>
              <a:rPr lang="en-US" altLang="ko-KR" sz="1400" dirty="0">
                <a:cs typeface="Arial" pitchFamily="34" charset="0"/>
              </a:rPr>
              <a:t> </a:t>
            </a:r>
            <a:r>
              <a:rPr lang="en-US" altLang="ko-KR" sz="1400" dirty="0" err="1">
                <a:cs typeface="Arial" pitchFamily="34" charset="0"/>
              </a:rPr>
              <a:t>domeniu</a:t>
            </a:r>
            <a:r>
              <a:rPr lang="en-US" altLang="ko-KR" sz="1400" dirty="0">
                <a:cs typeface="Arial" pitchFamily="34" charset="0"/>
              </a:rPr>
              <a:t> </a:t>
            </a:r>
          </a:p>
        </p:txBody>
      </p:sp>
    </p:spTree>
    <p:extLst>
      <p:ext uri="{BB962C8B-B14F-4D97-AF65-F5344CB8AC3E}">
        <p14:creationId xmlns:p14="http://schemas.microsoft.com/office/powerpoint/2010/main" val="172835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39502"/>
            <a:ext cx="7200800" cy="830997"/>
          </a:xfrm>
          <a:prstGeom prst="rect">
            <a:avLst/>
          </a:prstGeom>
          <a:noFill/>
        </p:spPr>
        <p:txBody>
          <a:bodyPr wrap="square" rtlCol="0">
            <a:spAutoFit/>
          </a:bodyPr>
          <a:lstStyle/>
          <a:p>
            <a:r>
              <a:rPr lang="ro-RO" dirty="0">
                <a:latin typeface="+mj-lt"/>
              </a:rPr>
              <a:t>Ședința 1</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ro-RO" sz="1200" dirty="0">
                <a:effectLst/>
                <a:latin typeface="+mj-lt"/>
                <a:ea typeface="Calibri" panose="020F0502020204030204" pitchFamily="34" charset="0"/>
                <a:cs typeface="Times New Roman" panose="02020603050405020304" pitchFamily="18" charset="0"/>
              </a:rPr>
              <a:t>deblocarea </a:t>
            </a:r>
            <a:r>
              <a:rPr lang="ro-RO" sz="1200" dirty="0" err="1">
                <a:effectLst/>
                <a:latin typeface="+mj-lt"/>
                <a:ea typeface="Calibri" panose="020F0502020204030204" pitchFamily="34" charset="0"/>
                <a:cs typeface="Times New Roman" panose="02020603050405020304" pitchFamily="18" charset="0"/>
              </a:rPr>
              <a:t>şi</a:t>
            </a:r>
            <a:r>
              <a:rPr lang="ro-RO" sz="1200" dirty="0">
                <a:effectLst/>
                <a:latin typeface="+mj-lt"/>
                <a:ea typeface="Calibri" panose="020F0502020204030204" pitchFamily="34" charset="0"/>
                <a:cs typeface="Times New Roman" panose="02020603050405020304" pitchFamily="18" charset="0"/>
              </a:rPr>
              <a:t> deschiderea participanților pentru </a:t>
            </a:r>
            <a:r>
              <a:rPr lang="ro-RO" sz="1200" dirty="0" err="1">
                <a:effectLst/>
                <a:latin typeface="+mj-lt"/>
                <a:ea typeface="Calibri" panose="020F0502020204030204" pitchFamily="34" charset="0"/>
                <a:cs typeface="Times New Roman" panose="02020603050405020304" pitchFamily="18" charset="0"/>
              </a:rPr>
              <a:t>experienţa</a:t>
            </a:r>
            <a:r>
              <a:rPr lang="ro-RO" sz="1200" dirty="0">
                <a:effectLst/>
                <a:latin typeface="+mj-lt"/>
                <a:ea typeface="Calibri" panose="020F0502020204030204" pitchFamily="34" charset="0"/>
                <a:cs typeface="Times New Roman" panose="02020603050405020304" pitchFamily="18" charset="0"/>
              </a:rPr>
              <a:t> de grup</a:t>
            </a:r>
            <a:endParaRPr lang="ro-RO" sz="1200" dirty="0">
              <a:latin typeface="+mj-lt"/>
            </a:endParaRPr>
          </a:p>
          <a:p>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179512" y="1275606"/>
            <a:ext cx="5976664"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„Explorarea  </a:t>
            </a:r>
            <a:r>
              <a:rPr lang="ro-RO" sz="1200" b="1" dirty="0" err="1"/>
              <a:t>spaţiului</a:t>
            </a:r>
            <a:r>
              <a:rPr lang="ro-RO" sz="1200" b="1" dirty="0"/>
              <a:t>”. </a:t>
            </a:r>
          </a:p>
          <a:p>
            <a:pPr marL="0" indent="0">
              <a:buNone/>
            </a:pPr>
            <a:r>
              <a:rPr lang="ro-RO" sz="1200" b="1" dirty="0"/>
              <a:t>- „Numele meu”. </a:t>
            </a:r>
            <a:r>
              <a:rPr lang="ro-RO" sz="1000" dirty="0"/>
              <a:t>Consemn: „Veniți în centru, vă spuneți numele și completați propoziția ”îmi place       foarte mult să…”</a:t>
            </a:r>
          </a:p>
          <a:p>
            <a:pPr marL="0" indent="0">
              <a:buNone/>
            </a:pPr>
            <a:r>
              <a:rPr lang="ro-RO" sz="1200" b="1" dirty="0"/>
              <a:t>- „Saluturi”. </a:t>
            </a:r>
            <a:r>
              <a:rPr lang="ro-RO" sz="1000" dirty="0"/>
              <a:t>Consemn: „Vă </a:t>
            </a:r>
            <a:r>
              <a:rPr lang="ro-RO" sz="1000" dirty="0" err="1"/>
              <a:t>plimbaţi</a:t>
            </a:r>
            <a:r>
              <a:rPr lang="ro-RO" sz="1000" dirty="0"/>
              <a:t> </a:t>
            </a:r>
            <a:r>
              <a:rPr lang="ro-RO" sz="1000" dirty="0" err="1"/>
              <a:t>aşa</a:t>
            </a:r>
            <a:r>
              <a:rPr lang="ro-RO" sz="1000" dirty="0"/>
              <a:t> cum simțiți acum, iar când </a:t>
            </a:r>
            <a:r>
              <a:rPr lang="ro-RO" sz="1000" dirty="0" err="1"/>
              <a:t>întâlniţi</a:t>
            </a:r>
            <a:r>
              <a:rPr lang="ro-RO" sz="1000" dirty="0"/>
              <a:t> o persoană, o </a:t>
            </a:r>
            <a:r>
              <a:rPr lang="ro-RO" sz="1000" dirty="0" err="1"/>
              <a:t>salutaţi</a:t>
            </a:r>
            <a:r>
              <a:rPr lang="ro-RO" sz="1000" dirty="0"/>
              <a:t> </a:t>
            </a:r>
            <a:r>
              <a:rPr lang="ro-RO" sz="1000" dirty="0" err="1"/>
              <a:t>şi</a:t>
            </a:r>
            <a:r>
              <a:rPr lang="ro-RO" sz="1000" dirty="0"/>
              <a:t> vă </a:t>
            </a:r>
            <a:r>
              <a:rPr lang="ro-RO" sz="1000" dirty="0" err="1"/>
              <a:t>spuneţi</a:t>
            </a:r>
            <a:r>
              <a:rPr lang="ro-RO" sz="1000" dirty="0"/>
              <a:t> numele, ca </a:t>
            </a:r>
            <a:r>
              <a:rPr lang="ro-RO" sz="1000" dirty="0" err="1"/>
              <a:t>şi</a:t>
            </a:r>
            <a:r>
              <a:rPr lang="ro-RO" sz="1000" dirty="0"/>
              <a:t> cum o </a:t>
            </a:r>
            <a:r>
              <a:rPr lang="ro-RO" sz="1000" dirty="0" err="1"/>
              <a:t>vedeţi</a:t>
            </a:r>
            <a:r>
              <a:rPr lang="ro-RO" sz="1000" dirty="0"/>
              <a:t> pentru prima oară. \ La bătaia mea din palme, când </a:t>
            </a:r>
            <a:r>
              <a:rPr lang="ro-RO" sz="1000" dirty="0" err="1"/>
              <a:t>întâlniţi</a:t>
            </a:r>
            <a:r>
              <a:rPr lang="ro-RO" sz="1000" dirty="0"/>
              <a:t> un       coleg, îl </a:t>
            </a:r>
            <a:r>
              <a:rPr lang="ro-RO" sz="1000" dirty="0" err="1"/>
              <a:t>salutaţi</a:t>
            </a:r>
            <a:r>
              <a:rPr lang="ro-RO" sz="1000" dirty="0"/>
              <a:t> fără cuvinte, puteți să folosiți orice parte a corpului.”</a:t>
            </a:r>
          </a:p>
          <a:p>
            <a:pPr marL="0" indent="0">
              <a:buNone/>
            </a:pPr>
            <a:r>
              <a:rPr lang="ro-RO" sz="1200" b="1" dirty="0"/>
              <a:t>- „</a:t>
            </a:r>
            <a:r>
              <a:rPr lang="ro-RO" sz="1200" b="1" dirty="0" err="1"/>
              <a:t>Intercunoaștere</a:t>
            </a:r>
            <a:r>
              <a:rPr lang="ro-RO" sz="1200" b="1" dirty="0"/>
              <a:t>”. </a:t>
            </a:r>
            <a:r>
              <a:rPr lang="ro-RO" sz="1000" dirty="0"/>
              <a:t>Consemn: „În perechi, fiecare are la dispoziție cinci minute sa se prezinte     colegului cât mai multe lucruri despre sine. După cele zece minute, vă </a:t>
            </a:r>
            <a:r>
              <a:rPr lang="ro-RO" sz="1000" dirty="0" err="1"/>
              <a:t>prezentaţi</a:t>
            </a:r>
            <a:r>
              <a:rPr lang="ro-RO" sz="1000" dirty="0"/>
              <a:t> colegul în inversiune  de rol. Acesta poate la </a:t>
            </a:r>
            <a:r>
              <a:rPr lang="ro-RO" sz="1000" dirty="0" err="1"/>
              <a:t>sfârşit</a:t>
            </a:r>
            <a:r>
              <a:rPr lang="ro-RO" sz="1000" dirty="0"/>
              <a:t> să corecteze eventualele erori sau să adauge alte </a:t>
            </a:r>
            <a:r>
              <a:rPr lang="ro-RO" sz="1000" dirty="0" err="1"/>
              <a:t>informaţii</a:t>
            </a:r>
            <a:r>
              <a:rPr lang="ro-RO" sz="1000" dirty="0"/>
              <a:t>. \ Trei colegi din grup pot să vă adreseze câte o întrebare. \ Verbalizare: fiecare spune unui coleg cum s-a </a:t>
            </a:r>
            <a:r>
              <a:rPr lang="ro-RO" sz="1000" dirty="0" err="1"/>
              <a:t>simţit</a:t>
            </a:r>
            <a:r>
              <a:rPr lang="ro-RO" sz="1000" dirty="0"/>
              <a:t>       când a povestit despre sine </a:t>
            </a:r>
            <a:r>
              <a:rPr lang="ro-RO" sz="1000" dirty="0" err="1"/>
              <a:t>şi</a:t>
            </a:r>
            <a:r>
              <a:rPr lang="ro-RO" sz="1000" dirty="0"/>
              <a:t> cum s-a </a:t>
            </a:r>
            <a:r>
              <a:rPr lang="ro-RO" sz="1000" dirty="0" err="1"/>
              <a:t>simţit</a:t>
            </a:r>
            <a:r>
              <a:rPr lang="ro-RO" sz="1000" dirty="0"/>
              <a:t> în rolul celuilalt.”</a:t>
            </a:r>
          </a:p>
          <a:p>
            <a:pPr marL="0" indent="0">
              <a:buNone/>
            </a:pPr>
            <a:r>
              <a:rPr lang="ro-RO" sz="1200" b="1" dirty="0"/>
              <a:t>- „Așteptări”. </a:t>
            </a:r>
            <a:r>
              <a:rPr lang="ro-RO" sz="1000" dirty="0"/>
              <a:t>Consemn: „Fiecare va spune grupului ce </a:t>
            </a:r>
            <a:r>
              <a:rPr lang="ro-RO" sz="1000" dirty="0" err="1"/>
              <a:t>doriţi</a:t>
            </a:r>
            <a:r>
              <a:rPr lang="ro-RO" sz="1000" dirty="0"/>
              <a:t> să </a:t>
            </a:r>
            <a:r>
              <a:rPr lang="ro-RO" sz="1000" dirty="0" err="1"/>
              <a:t>obţineţi</a:t>
            </a:r>
            <a:r>
              <a:rPr lang="ro-RO" sz="1000" dirty="0"/>
              <a:t> în urma acestor </a:t>
            </a:r>
            <a:r>
              <a:rPr lang="ro-RO" sz="1000" dirty="0" err="1"/>
              <a:t>şedinţe</a:t>
            </a:r>
            <a:r>
              <a:rPr lang="ro-RO" sz="1000" dirty="0"/>
              <a:t> </a:t>
            </a:r>
            <a:r>
              <a:rPr lang="ro-RO" sz="1000" dirty="0" err="1"/>
              <a:t>şi</a:t>
            </a:r>
            <a:r>
              <a:rPr lang="ro-RO" sz="1000" dirty="0"/>
              <a:t>  cum v-ar putea grupul ajuta, precum și ce </a:t>
            </a:r>
            <a:r>
              <a:rPr lang="ro-RO" sz="1000" dirty="0" err="1"/>
              <a:t>oferiţi</a:t>
            </a:r>
            <a:r>
              <a:rPr lang="ro-RO" sz="1000" dirty="0"/>
              <a:t> voi grupului.” </a:t>
            </a:r>
          </a:p>
          <a:p>
            <a:pPr marL="0" indent="0">
              <a:buNone/>
            </a:pPr>
            <a:r>
              <a:rPr lang="ro-RO" sz="1200" b="1" dirty="0"/>
              <a:t>- „Salut de final”. </a:t>
            </a:r>
          </a:p>
          <a:p>
            <a:pPr marL="0" indent="0">
              <a:buNone/>
            </a:pPr>
            <a:endParaRPr lang="ro-RO" sz="1000" dirty="0"/>
          </a:p>
          <a:p>
            <a:pPr marL="0" indent="0">
              <a:buNone/>
            </a:pPr>
            <a:r>
              <a:rPr lang="ro-RO" sz="1000" dirty="0"/>
              <a:t>Pe lângă salutul final propus de consilier, membrii grupului și-au stabilit în mod spontan un salut propriu pe care l-au realizat până la finalul ședințelor. </a:t>
            </a:r>
          </a:p>
          <a:p>
            <a:endParaRPr lang="ro-RO" sz="1000" dirty="0"/>
          </a:p>
          <a:p>
            <a:endParaRPr lang="en-GB" sz="1000" dirty="0"/>
          </a:p>
        </p:txBody>
      </p:sp>
      <p:pic>
        <p:nvPicPr>
          <p:cNvPr id="7" name="Picture 4" descr="Deschide fotografia">
            <a:extLst>
              <a:ext uri="{FF2B5EF4-FFF2-40B4-BE49-F238E27FC236}">
                <a16:creationId xmlns:a16="http://schemas.microsoft.com/office/drawing/2014/main" id="{5FBBCDB6-783F-4F78-A449-942233164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379" b="12379"/>
          <a:stretch>
            <a:fillRect/>
          </a:stretch>
        </p:blipFill>
        <p:spPr bwMode="auto">
          <a:xfrm>
            <a:off x="6372200" y="1509632"/>
            <a:ext cx="2124236" cy="21242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7893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553998"/>
          </a:xfrm>
          <a:prstGeom prst="rect">
            <a:avLst/>
          </a:prstGeom>
          <a:noFill/>
        </p:spPr>
        <p:txBody>
          <a:bodyPr wrap="square" rtlCol="0">
            <a:spAutoFit/>
          </a:bodyPr>
          <a:lstStyle/>
          <a:p>
            <a:r>
              <a:rPr lang="ro-RO" dirty="0">
                <a:latin typeface="+mj-lt"/>
              </a:rPr>
              <a:t>Ședința 2</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ro-RO" sz="1200" dirty="0">
                <a:effectLst/>
                <a:latin typeface="+mj-lt"/>
                <a:ea typeface="Calibri" panose="020F0502020204030204" pitchFamily="34" charset="0"/>
                <a:cs typeface="Times New Roman" panose="02020603050405020304" pitchFamily="18" charset="0"/>
              </a:rPr>
              <a:t>centrarea pe </a:t>
            </a:r>
            <a:r>
              <a:rPr lang="ro-RO" sz="1200" dirty="0" err="1">
                <a:effectLst/>
                <a:latin typeface="+mj-lt"/>
                <a:ea typeface="Calibri" panose="020F0502020204030204" pitchFamily="34" charset="0"/>
                <a:cs typeface="Times New Roman" panose="02020603050405020304" pitchFamily="18" charset="0"/>
              </a:rPr>
              <a:t>relaţiile</a:t>
            </a:r>
            <a:r>
              <a:rPr lang="ro-RO" sz="1200" dirty="0">
                <a:effectLst/>
                <a:latin typeface="+mj-lt"/>
                <a:ea typeface="Calibri" panose="020F0502020204030204" pitchFamily="34" charset="0"/>
                <a:cs typeface="Times New Roman" panose="02020603050405020304" pitchFamily="18" charset="0"/>
              </a:rPr>
              <a:t> afective </a:t>
            </a:r>
            <a:r>
              <a:rPr lang="ro-RO" sz="1200" dirty="0" err="1">
                <a:effectLst/>
                <a:latin typeface="+mj-lt"/>
                <a:ea typeface="Calibri" panose="020F0502020204030204" pitchFamily="34" charset="0"/>
                <a:cs typeface="Times New Roman" panose="02020603050405020304" pitchFamily="18" charset="0"/>
              </a:rPr>
              <a:t>şi</a:t>
            </a:r>
            <a:r>
              <a:rPr lang="ro-RO" sz="1200" dirty="0">
                <a:effectLst/>
                <a:latin typeface="+mj-lt"/>
                <a:ea typeface="Calibri" panose="020F0502020204030204" pitchFamily="34" charset="0"/>
                <a:cs typeface="Times New Roman" panose="02020603050405020304" pitchFamily="18" charset="0"/>
              </a:rPr>
              <a:t> antrenarea empatiei.</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4003742" y="915566"/>
            <a:ext cx="4672714"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„Statuia de ceară”. </a:t>
            </a:r>
            <a:r>
              <a:rPr lang="ro-RO" sz="1000" dirty="0"/>
              <a:t>Starea de moment este reprezentată printr-o poziție  corporală, un coleg preia poziția și o numește, apoi statuia prinde </a:t>
            </a:r>
            <a:r>
              <a:rPr lang="ro-RO" sz="1000" dirty="0" err="1"/>
              <a:t>viaţă</a:t>
            </a:r>
            <a:r>
              <a:rPr lang="ro-RO" sz="1000" dirty="0"/>
              <a:t> </a:t>
            </a:r>
            <a:r>
              <a:rPr lang="ro-RO" sz="1000" dirty="0" err="1"/>
              <a:t>şi</a:t>
            </a:r>
            <a:r>
              <a:rPr lang="ro-RO" sz="1000" dirty="0"/>
              <a:t> spune adevărul ei.</a:t>
            </a:r>
          </a:p>
          <a:p>
            <a:pPr marL="0" indent="0">
              <a:buNone/>
            </a:pPr>
            <a:r>
              <a:rPr lang="ro-RO" sz="1200" b="1" dirty="0"/>
              <a:t>- „Saluturi”. </a:t>
            </a:r>
            <a:r>
              <a:rPr lang="ro-RO" sz="1000" dirty="0"/>
              <a:t>Ca </a:t>
            </a:r>
            <a:r>
              <a:rPr lang="ro-RO" sz="1000" dirty="0" err="1"/>
              <a:t>nişte</a:t>
            </a:r>
            <a:r>
              <a:rPr lang="ro-RO" sz="1000" dirty="0"/>
              <a:t> oameni de afaceri, ca niște prieteni buni, </a:t>
            </a:r>
            <a:r>
              <a:rPr lang="ro-RO" sz="1000" dirty="0" err="1"/>
              <a:t>împărtașindu</a:t>
            </a:r>
            <a:r>
              <a:rPr lang="ro-RO" sz="1000" dirty="0"/>
              <a:t>-și starea.</a:t>
            </a:r>
          </a:p>
          <a:p>
            <a:pPr marL="0" indent="0">
              <a:buNone/>
            </a:pPr>
            <a:r>
              <a:rPr lang="ro-RO" sz="1200" b="1" dirty="0"/>
              <a:t>- „Trenulețul”. </a:t>
            </a:r>
            <a:r>
              <a:rPr lang="ro-RO" sz="1000" dirty="0"/>
              <a:t> </a:t>
            </a:r>
            <a:r>
              <a:rPr lang="ro-RO" sz="1000" dirty="0" err="1"/>
              <a:t>Aşezaţi</a:t>
            </a:r>
            <a:r>
              <a:rPr lang="ro-RO" sz="1000" dirty="0"/>
              <a:t> în </a:t>
            </a:r>
            <a:r>
              <a:rPr lang="ro-RO" sz="1000" dirty="0" err="1"/>
              <a:t>şir</a:t>
            </a:r>
            <a:r>
              <a:rPr lang="ro-RO" sz="1000" dirty="0"/>
              <a:t> indian, precum vagoanele unui tren. Primul este locomotiva stabilește o mișcare pe care toate vagoanele o vor prelua. După o tură, primul trece în spatele ultimului, iar cel de-al doilea devine locomotiva.</a:t>
            </a:r>
          </a:p>
          <a:p>
            <a:pPr marL="0" indent="0">
              <a:buNone/>
            </a:pPr>
            <a:r>
              <a:rPr lang="ro-RO" sz="1200" b="1" dirty="0"/>
              <a:t>- „Aducerea la zi”. </a:t>
            </a:r>
            <a:r>
              <a:rPr lang="ro-RO" sz="1000" dirty="0"/>
              <a:t>Fiecare spune un eveniment pozitiv și unul mai puțin    plăcut care li s-a întâmplat de la ultima întâlnire”.</a:t>
            </a:r>
          </a:p>
          <a:p>
            <a:pPr marL="0" indent="0">
              <a:buNone/>
            </a:pPr>
            <a:r>
              <a:rPr lang="ro-RO" sz="1200" b="1" dirty="0"/>
              <a:t>- „Peisajul”. </a:t>
            </a:r>
            <a:r>
              <a:rPr lang="ro-RO" sz="1000" dirty="0"/>
              <a:t>Consemn: „</a:t>
            </a:r>
            <a:r>
              <a:rPr lang="ro-RO" sz="1000" dirty="0" err="1"/>
              <a:t>Construiţi</a:t>
            </a:r>
            <a:r>
              <a:rPr lang="ro-RO" sz="1000" dirty="0"/>
              <a:t> pe scenă, împreună, un peisaj. Puteți să  vă folosiți și de obiectele din încăpere dacă doriți. \ Fiecare alege elementul care îi place cel mai mult din peisaj și </a:t>
            </a:r>
            <a:r>
              <a:rPr lang="ro-RO" sz="1000" dirty="0" err="1"/>
              <a:t>veţi</a:t>
            </a:r>
            <a:r>
              <a:rPr lang="ro-RO" sz="1000" dirty="0"/>
              <a:t> deveni acel element. Chiar dacă </a:t>
            </a:r>
            <a:r>
              <a:rPr lang="ro-RO" sz="1000" dirty="0" err="1"/>
              <a:t>sunteţi</a:t>
            </a:r>
            <a:r>
              <a:rPr lang="ro-RO" sz="1000" dirty="0"/>
              <a:t>    </a:t>
            </a:r>
            <a:r>
              <a:rPr lang="ro-RO" sz="1000" dirty="0" err="1"/>
              <a:t>nişte</a:t>
            </a:r>
            <a:r>
              <a:rPr lang="ro-RO" sz="1000" dirty="0"/>
              <a:t> elemente ale naturii, când vă ating, veți putea vorbi”. </a:t>
            </a:r>
          </a:p>
          <a:p>
            <a:pPr marL="0" indent="0">
              <a:buNone/>
            </a:pPr>
            <a:r>
              <a:rPr lang="ro-RO" sz="1000" dirty="0"/>
              <a:t>Interviul fiecărui element al naturii : „ Ce </a:t>
            </a:r>
            <a:r>
              <a:rPr lang="ro-RO" sz="1000" dirty="0" err="1"/>
              <a:t>eşti</a:t>
            </a:r>
            <a:r>
              <a:rPr lang="ro-RO" sz="1000" dirty="0"/>
              <a:t>?” „ Care este rolul tău în acest       peisaj?” „ De ce crezi că te-a ales X?” „ Prin ce te asemeni…prin ce te               </a:t>
            </a:r>
            <a:r>
              <a:rPr lang="ro-RO" sz="1000" dirty="0" err="1"/>
              <a:t>deosebeşti</a:t>
            </a:r>
            <a:r>
              <a:rPr lang="ro-RO" sz="1000" dirty="0"/>
              <a:t> de X?”</a:t>
            </a:r>
          </a:p>
          <a:p>
            <a:pPr marL="0" indent="0">
              <a:buNone/>
            </a:pPr>
            <a:r>
              <a:rPr lang="ro-RO" sz="1000" dirty="0"/>
              <a:t>Consemn: „Vă scuturați, redeveniți voi înșivă și vă așezați. Fiecare spune cum s-a simțit pe parcursul activității”.</a:t>
            </a:r>
          </a:p>
          <a:p>
            <a:pPr marL="0" indent="0">
              <a:buNone/>
            </a:pPr>
            <a:r>
              <a:rPr lang="ro-RO" sz="1200" b="1" dirty="0"/>
              <a:t>- „Salutul grupului”.</a:t>
            </a:r>
          </a:p>
          <a:p>
            <a:pPr marL="0" indent="0">
              <a:buNone/>
            </a:pPr>
            <a:endParaRPr lang="ro-RO" sz="1000" dirty="0"/>
          </a:p>
          <a:p>
            <a:endParaRPr lang="en-GB" sz="1000" dirty="0"/>
          </a:p>
        </p:txBody>
      </p:sp>
      <p:pic>
        <p:nvPicPr>
          <p:cNvPr id="4" name="Imagine 3">
            <a:extLst>
              <a:ext uri="{FF2B5EF4-FFF2-40B4-BE49-F238E27FC236}">
                <a16:creationId xmlns:a16="http://schemas.microsoft.com/office/drawing/2014/main" id="{3A4C37BB-495C-41AF-90AA-481D0DC4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1" y="1314021"/>
            <a:ext cx="3861047" cy="2895785"/>
          </a:xfrm>
          <a:prstGeom prst="rect">
            <a:avLst/>
          </a:prstGeom>
          <a:ln>
            <a:noFill/>
          </a:ln>
          <a:effectLst>
            <a:softEdge rad="112500"/>
          </a:effectLst>
        </p:spPr>
      </p:pic>
    </p:spTree>
    <p:extLst>
      <p:ext uri="{BB962C8B-B14F-4D97-AF65-F5344CB8AC3E}">
        <p14:creationId xmlns:p14="http://schemas.microsoft.com/office/powerpoint/2010/main" val="23142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553998"/>
          </a:xfrm>
          <a:prstGeom prst="rect">
            <a:avLst/>
          </a:prstGeom>
          <a:noFill/>
        </p:spPr>
        <p:txBody>
          <a:bodyPr wrap="square" rtlCol="0">
            <a:spAutoFit/>
          </a:bodyPr>
          <a:lstStyle/>
          <a:p>
            <a:r>
              <a:rPr lang="ro-RO" dirty="0">
                <a:latin typeface="+mj-lt"/>
              </a:rPr>
              <a:t>Ședința 3</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autoreglarea, dezvoltarea personală, asumarea responsabilităţii „creşterii” personale.</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182893" y="987574"/>
            <a:ext cx="4389107"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 </a:t>
            </a:r>
          </a:p>
          <a:p>
            <a:pPr marL="0" indent="0">
              <a:buNone/>
            </a:pPr>
            <a:r>
              <a:rPr lang="ro-RO" sz="1200" b="1" dirty="0"/>
              <a:t>- „Albinuțe”. </a:t>
            </a:r>
            <a:r>
              <a:rPr lang="ro-RO" sz="1000" dirty="0"/>
              <a:t>Consemn: „ La bătaia mea din palme vă transformați în    albinuțe. În centru sunt faguri (scaunele, cu unul mai puțin decât numărul  de participanți, astfel încât o albinuță rămâne fără fagure). La semnalul     meu, încercați să ocupați un fagure.” Se repetă de câteva ori.</a:t>
            </a:r>
          </a:p>
          <a:p>
            <a:pPr marL="0" indent="0">
              <a:buNone/>
            </a:pPr>
            <a:r>
              <a:rPr lang="ro-RO" sz="1200" b="1" dirty="0"/>
              <a:t>- „Aducerea la zi”. </a:t>
            </a:r>
            <a:endParaRPr lang="ro-RO" sz="1000" dirty="0"/>
          </a:p>
          <a:p>
            <a:pPr marL="0" indent="0">
              <a:buNone/>
            </a:pPr>
            <a:r>
              <a:rPr lang="ro-RO" sz="1200" b="1" dirty="0"/>
              <a:t>- „Etape”. </a:t>
            </a:r>
            <a:r>
              <a:rPr lang="ro-RO" sz="1000" dirty="0"/>
              <a:t>Consemn: „Deveniți niște bătrânei care se plimbă prin parc. \ adulți la un dineu elegant. \ tineri la un concert rock. \ copii de 7 ani care au ieșit în recreație. \ Acum fiecare propune un joc și se alege unul pe care îl  veți juca aici timp de câteva minute.”</a:t>
            </a:r>
          </a:p>
          <a:p>
            <a:pPr marL="0" indent="0">
              <a:buNone/>
            </a:pPr>
            <a:r>
              <a:rPr lang="ro-RO" sz="1200" b="1" dirty="0"/>
              <a:t>- „Copilul din mine”. </a:t>
            </a:r>
            <a:r>
              <a:rPr lang="ro-RO" sz="1000" dirty="0"/>
              <a:t>Consemn1: „Vă împărțiți în două grupuri. Pe un scaun în centrul fiecărui grup veți deveni pe rând copilul de la ce vârstă     doriți voi și timp de trei minute vă prezentați celorlalți .” </a:t>
            </a:r>
          </a:p>
          <a:p>
            <a:pPr marL="0" indent="0">
              <a:buNone/>
            </a:pPr>
            <a:r>
              <a:rPr lang="ro-RO" sz="1000" dirty="0"/>
              <a:t>Consemn2: „Fiecare primește câte un bilețel. Pe aceste bilețele veți scrie  un vis, o dorință legată de viitor pe care o aveați la vârsta la care v-ați        prezentat în grupul mic. Bilețelele sunt amestecate. Fiecare extrage câte   unul. \ Pe rând veți spune cum vedeți voi copilul care și-a pus această dorință și cine din grup credeți că este.</a:t>
            </a:r>
          </a:p>
          <a:p>
            <a:pPr marL="0" indent="0">
              <a:buNone/>
            </a:pPr>
            <a:r>
              <a:rPr lang="ro-RO" sz="1000" dirty="0"/>
              <a:t>Verbalizare: Adevărul personal – „cum ai fost ca și copil, cum te-ai simțit când ai primit oglinzile din grup, cum vezi azi visul/dorința ta din copilărie?”</a:t>
            </a:r>
          </a:p>
          <a:p>
            <a:pPr marL="0" indent="0">
              <a:buNone/>
            </a:pPr>
            <a:r>
              <a:rPr lang="ro-RO" sz="1200" b="1" dirty="0"/>
              <a:t>- „Salutul grupului”.</a:t>
            </a:r>
          </a:p>
          <a:p>
            <a:pPr marL="0" indent="0">
              <a:buNone/>
            </a:pPr>
            <a:endParaRPr lang="ro-RO" sz="1000" dirty="0"/>
          </a:p>
          <a:p>
            <a:endParaRPr lang="en-GB" sz="1000" dirty="0"/>
          </a:p>
        </p:txBody>
      </p:sp>
      <p:pic>
        <p:nvPicPr>
          <p:cNvPr id="4" name="Imagine 3">
            <a:extLst>
              <a:ext uri="{FF2B5EF4-FFF2-40B4-BE49-F238E27FC236}">
                <a16:creationId xmlns:a16="http://schemas.microsoft.com/office/drawing/2014/main" id="{9FE7E756-96E1-46F7-B965-29876992C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275606"/>
            <a:ext cx="4101075" cy="3075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959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4932040" y="260675"/>
            <a:ext cx="3600400" cy="553998"/>
          </a:xfrm>
          <a:prstGeom prst="rect">
            <a:avLst/>
          </a:prstGeom>
          <a:noFill/>
        </p:spPr>
        <p:txBody>
          <a:bodyPr wrap="square" rtlCol="0">
            <a:spAutoFit/>
          </a:bodyPr>
          <a:lstStyle/>
          <a:p>
            <a:r>
              <a:rPr lang="ro-RO" dirty="0">
                <a:latin typeface="+mj-lt"/>
              </a:rPr>
              <a:t>Ședința 5</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examinarea unui conflict interior.</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4932040" y="1185368"/>
            <a:ext cx="3737299"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„Sunet și mișcare”. </a:t>
            </a:r>
            <a:r>
              <a:rPr lang="ro-RO" sz="1000" dirty="0"/>
              <a:t>Consemn: „cineva va iniția un sunet însoțit de o mișcare, următorul va prelua sunetul și mișcarea,   va aduce modificări astfel încât să fie ceva nou.”</a:t>
            </a:r>
          </a:p>
          <a:p>
            <a:pPr marL="0" indent="0">
              <a:buNone/>
            </a:pPr>
            <a:r>
              <a:rPr lang="ro-RO" sz="1200" b="1" dirty="0"/>
              <a:t>- „Aducerea la zi”. </a:t>
            </a:r>
          </a:p>
          <a:p>
            <a:pPr marL="0" indent="0">
              <a:buNone/>
            </a:pPr>
            <a:r>
              <a:rPr lang="ro-RO" sz="1200" b="1" dirty="0"/>
              <a:t>„Oglindire”. </a:t>
            </a:r>
            <a:r>
              <a:rPr lang="ro-RO" sz="1000" dirty="0"/>
              <a:t>– exercițiu de </a:t>
            </a:r>
            <a:r>
              <a:rPr lang="ro-RO" sz="1000" dirty="0" err="1"/>
              <a:t>Playback</a:t>
            </a:r>
            <a:r>
              <a:rPr lang="ro-RO" sz="1000" dirty="0"/>
              <a:t> </a:t>
            </a:r>
            <a:r>
              <a:rPr lang="ro-RO" sz="1000" dirty="0" err="1"/>
              <a:t>Theatre</a:t>
            </a:r>
            <a:r>
              <a:rPr lang="ro-RO" sz="1000" dirty="0"/>
              <a:t> (</a:t>
            </a:r>
            <a:r>
              <a:rPr lang="ro-RO" sz="1000" dirty="0" err="1"/>
              <a:t>Pendzik</a:t>
            </a:r>
            <a:r>
              <a:rPr lang="ro-RO" sz="1000" dirty="0"/>
              <a:t>, S., 2008)</a:t>
            </a:r>
          </a:p>
          <a:p>
            <a:pPr marL="0" indent="0">
              <a:buNone/>
            </a:pPr>
            <a:r>
              <a:rPr lang="ro-RO" sz="1000" dirty="0"/>
              <a:t>Consemn1: „Vă împărțiți în grupuri de câte trei. Fiecare se       gândește la un conflict și îl împărtășește pe scurt în grupul mic.”Consemn2: „Folosindu-vă de corpurile colegilor, pe rând, veți  sculpta conflictul personal. La semnalul sculptorului, creația     prinde viață și, timp de un minut face ceva (se mișcă, vorbește), după care se oprește de la sine. Cei care sunteți sculptură, nu „inventați” un rol, ci vă inspirați din ceea ce v-a povestit colegul-sculptor anterior, precum și din postura în care v-a </a:t>
            </a:r>
            <a:r>
              <a:rPr lang="ro-RO" sz="1000" dirty="0" err="1"/>
              <a:t>asezat</a:t>
            </a:r>
            <a:r>
              <a:rPr lang="ro-RO" sz="1000" dirty="0"/>
              <a:t>. Voi  încercați doar să-i „oglindiți” conflictul autorului, nu să găsiți și  soluții.”</a:t>
            </a:r>
          </a:p>
          <a:p>
            <a:pPr marL="0" indent="0">
              <a:buNone/>
            </a:pPr>
            <a:r>
              <a:rPr lang="ro-RO" sz="1000" dirty="0"/>
              <a:t>Verbalizare: ”Cum a fost pentru voi această activitate, cum v-ați simțit în rolul sculptorului/sculpturii.”</a:t>
            </a:r>
          </a:p>
          <a:p>
            <a:pPr marL="0" indent="0">
              <a:buNone/>
            </a:pPr>
            <a:r>
              <a:rPr lang="ro-RO" sz="1200" b="1" dirty="0"/>
              <a:t>- „Salutul grupului”.</a:t>
            </a:r>
          </a:p>
          <a:p>
            <a:pPr marL="0" indent="0">
              <a:buNone/>
            </a:pPr>
            <a:endParaRPr lang="ro-RO" sz="1000" dirty="0"/>
          </a:p>
          <a:p>
            <a:endParaRPr lang="en-GB" sz="1000" dirty="0"/>
          </a:p>
        </p:txBody>
      </p:sp>
      <p:sp>
        <p:nvSpPr>
          <p:cNvPr id="6" name="CasetăText 5">
            <a:extLst>
              <a:ext uri="{FF2B5EF4-FFF2-40B4-BE49-F238E27FC236}">
                <a16:creationId xmlns:a16="http://schemas.microsoft.com/office/drawing/2014/main" id="{3FA46173-F035-43CA-9C57-EF82EAD8D795}"/>
              </a:ext>
            </a:extLst>
          </p:cNvPr>
          <p:cNvSpPr txBox="1"/>
          <p:nvPr/>
        </p:nvSpPr>
        <p:spPr>
          <a:xfrm>
            <a:off x="395536" y="300088"/>
            <a:ext cx="3600400" cy="553998"/>
          </a:xfrm>
          <a:prstGeom prst="rect">
            <a:avLst/>
          </a:prstGeom>
          <a:noFill/>
        </p:spPr>
        <p:txBody>
          <a:bodyPr wrap="square" rtlCol="0">
            <a:spAutoFit/>
          </a:bodyPr>
          <a:lstStyle/>
          <a:p>
            <a:r>
              <a:rPr lang="ro-RO" dirty="0">
                <a:latin typeface="+mj-lt"/>
              </a:rPr>
              <a:t>Ședința 4</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ro-RO" sz="1200" dirty="0">
                <a:effectLst/>
                <a:latin typeface="+mj-lt"/>
                <a:ea typeface="Calibri" panose="020F0502020204030204" pitchFamily="34" charset="0"/>
                <a:cs typeface="Times New Roman" panose="02020603050405020304" pitchFamily="18" charset="0"/>
              </a:rPr>
              <a:t>îmbunătățirea imaginii de sine</a:t>
            </a:r>
            <a:endParaRPr lang="en-GB" dirty="0">
              <a:latin typeface="+mj-lt"/>
            </a:endParaRPr>
          </a:p>
        </p:txBody>
      </p:sp>
      <p:sp>
        <p:nvSpPr>
          <p:cNvPr id="7" name="Text Placeholder 2">
            <a:extLst>
              <a:ext uri="{FF2B5EF4-FFF2-40B4-BE49-F238E27FC236}">
                <a16:creationId xmlns:a16="http://schemas.microsoft.com/office/drawing/2014/main" id="{2FD26A4F-95E6-4619-803D-12E40D6A25E6}"/>
              </a:ext>
            </a:extLst>
          </p:cNvPr>
          <p:cNvSpPr txBox="1">
            <a:spLocks/>
          </p:cNvSpPr>
          <p:nvPr/>
        </p:nvSpPr>
        <p:spPr>
          <a:xfrm>
            <a:off x="368152" y="1235619"/>
            <a:ext cx="3879229"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„Salata de fructe”.</a:t>
            </a:r>
          </a:p>
          <a:p>
            <a:pPr marL="0" indent="0">
              <a:buNone/>
            </a:pPr>
            <a:r>
              <a:rPr lang="ro-RO" sz="1200" b="1" dirty="0"/>
              <a:t>- „Saluturi”. </a:t>
            </a:r>
            <a:r>
              <a:rPr lang="ro-RO" sz="1000" dirty="0"/>
              <a:t>Cu tălpile. \ cu coatele \ Acum cu umerii \ Acum   vă </a:t>
            </a:r>
            <a:r>
              <a:rPr lang="ro-RO" sz="1000" dirty="0" err="1"/>
              <a:t>salutaţi</a:t>
            </a:r>
            <a:r>
              <a:rPr lang="ro-RO" sz="1000" dirty="0"/>
              <a:t> colegii cu genunchii.”</a:t>
            </a:r>
          </a:p>
          <a:p>
            <a:pPr marL="0" indent="0">
              <a:buNone/>
            </a:pPr>
            <a:r>
              <a:rPr lang="ro-RO" sz="1200" b="1" dirty="0"/>
              <a:t>- „Aducerea la zi”.</a:t>
            </a:r>
          </a:p>
          <a:p>
            <a:pPr marL="0" indent="0">
              <a:buNone/>
            </a:pPr>
            <a:r>
              <a:rPr lang="ro-RO" sz="1200" b="1" dirty="0"/>
              <a:t>- „Explorare”. </a:t>
            </a:r>
            <a:r>
              <a:rPr lang="ro-RO" sz="1000" dirty="0"/>
              <a:t>Două cercuri concentrice se folosesc de toate  celelalte </a:t>
            </a:r>
            <a:r>
              <a:rPr lang="ro-RO" sz="1000" dirty="0" err="1"/>
              <a:t>simţuri</a:t>
            </a:r>
            <a:r>
              <a:rPr lang="ro-RO" sz="1000" dirty="0"/>
              <a:t> în afară de văz, astfel încât să descrie persoana din </a:t>
            </a:r>
            <a:r>
              <a:rPr lang="ro-RO" sz="1000" dirty="0" err="1"/>
              <a:t>faţa</a:t>
            </a:r>
            <a:r>
              <a:rPr lang="ro-RO" sz="1000" dirty="0"/>
              <a:t> lor cu cât mai multe detalii. Verbalizare: cum s-au simțit în cele două roluri.</a:t>
            </a:r>
          </a:p>
          <a:p>
            <a:pPr marL="0" indent="0">
              <a:buNone/>
            </a:pPr>
            <a:r>
              <a:rPr lang="ro-RO" sz="1200" b="1" dirty="0"/>
              <a:t>- „Oglinda”. </a:t>
            </a:r>
            <a:r>
              <a:rPr lang="ro-RO" sz="1000" dirty="0"/>
              <a:t>Consemn1: „Vă </a:t>
            </a:r>
            <a:r>
              <a:rPr lang="ro-RO" sz="1000" dirty="0" err="1"/>
              <a:t>aşezaţi</a:t>
            </a:r>
            <a:r>
              <a:rPr lang="ro-RO" sz="1000" dirty="0"/>
              <a:t> cât mai confortabil,           închideți ochii…</a:t>
            </a:r>
            <a:r>
              <a:rPr lang="ro-RO" sz="1000" dirty="0" err="1"/>
              <a:t>lăsaţi</a:t>
            </a:r>
            <a:r>
              <a:rPr lang="ro-RO" sz="1000" dirty="0"/>
              <a:t> să treacă prin voi gânduri, sentimente…\   „Acum vă </a:t>
            </a:r>
            <a:r>
              <a:rPr lang="ro-RO" sz="1000" dirty="0" err="1"/>
              <a:t>gândiţi</a:t>
            </a:r>
            <a:r>
              <a:rPr lang="ro-RO" sz="1000" dirty="0"/>
              <a:t> la corpul vostru, la fiecare parte din el, la tot ce   vă place </a:t>
            </a:r>
            <a:r>
              <a:rPr lang="ro-RO" sz="1000" dirty="0" err="1"/>
              <a:t>şi</a:t>
            </a:r>
            <a:r>
              <a:rPr lang="ro-RO" sz="1000" dirty="0"/>
              <a:t> ce </a:t>
            </a:r>
            <a:r>
              <a:rPr lang="ro-RO" sz="1000" dirty="0" err="1"/>
              <a:t>aţi</a:t>
            </a:r>
            <a:r>
              <a:rPr lang="ro-RO" sz="1000" dirty="0"/>
              <a:t> vrea să </a:t>
            </a:r>
            <a:r>
              <a:rPr lang="ro-RO" sz="1000" dirty="0" err="1"/>
              <a:t>schimbaţi</a:t>
            </a:r>
            <a:r>
              <a:rPr lang="ro-RO" sz="1000" dirty="0"/>
              <a:t> la el. \ Vă </a:t>
            </a:r>
            <a:r>
              <a:rPr lang="ro-RO" sz="1000" dirty="0" err="1"/>
              <a:t>imaginaţi</a:t>
            </a:r>
            <a:r>
              <a:rPr lang="ro-RO" sz="1000" dirty="0"/>
              <a:t> acum o    oglindă mare. Vă </a:t>
            </a:r>
            <a:r>
              <a:rPr lang="ro-RO" sz="1000" dirty="0" err="1"/>
              <a:t>îndreptaţi</a:t>
            </a:r>
            <a:r>
              <a:rPr lang="ro-RO" sz="1000" dirty="0"/>
              <a:t> spre ea </a:t>
            </a:r>
            <a:r>
              <a:rPr lang="ro-RO" sz="1000" dirty="0" err="1"/>
              <a:t>şi</a:t>
            </a:r>
            <a:r>
              <a:rPr lang="ro-RO" sz="1000" dirty="0"/>
              <a:t> vă </a:t>
            </a:r>
            <a:r>
              <a:rPr lang="ro-RO" sz="1000" dirty="0" err="1"/>
              <a:t>vedeţi</a:t>
            </a:r>
            <a:r>
              <a:rPr lang="ro-RO" sz="1000" dirty="0"/>
              <a:t> pe voi de sus până jos…Începând cu cine se simte pregătit, va numi un coleg </a:t>
            </a:r>
            <a:r>
              <a:rPr lang="ro-RO" sz="1000" dirty="0" err="1"/>
              <a:t>şi</a:t>
            </a:r>
            <a:r>
              <a:rPr lang="ro-RO" sz="1000" dirty="0"/>
              <a:t> îi   va descrie ce vede în oglindă timp de două minute. Îi va spune ce lucruri îi plac la corpul său </a:t>
            </a:r>
            <a:r>
              <a:rPr lang="ro-RO" sz="1000" dirty="0" err="1"/>
              <a:t>şi</a:t>
            </a:r>
            <a:r>
              <a:rPr lang="ro-RO" sz="1000" dirty="0"/>
              <a:t> dacă este ceva ce ar vrea să            schimbe. \ „ </a:t>
            </a:r>
            <a:r>
              <a:rPr lang="ro-RO" sz="1000" dirty="0" err="1"/>
              <a:t>Deschideţi</a:t>
            </a:r>
            <a:r>
              <a:rPr lang="ro-RO" sz="1000" dirty="0"/>
              <a:t> ochii, pe rând </a:t>
            </a:r>
            <a:r>
              <a:rPr lang="ro-RO" sz="1000" dirty="0" err="1"/>
              <a:t>numiţi</a:t>
            </a:r>
            <a:r>
              <a:rPr lang="ro-RO" sz="1000" dirty="0"/>
              <a:t> pe cineva și îi spuneți cum v-</a:t>
            </a:r>
            <a:r>
              <a:rPr lang="ro-RO" sz="1000" dirty="0" err="1"/>
              <a:t>aţi</a:t>
            </a:r>
            <a:r>
              <a:rPr lang="ro-RO" sz="1000" dirty="0"/>
              <a:t> </a:t>
            </a:r>
            <a:r>
              <a:rPr lang="ro-RO" sz="1000" dirty="0" err="1"/>
              <a:t>simţit</a:t>
            </a:r>
            <a:r>
              <a:rPr lang="ro-RO" sz="1000" dirty="0"/>
              <a:t> privindu-vă în oglinda interioară.”</a:t>
            </a:r>
          </a:p>
          <a:p>
            <a:pPr marL="0" indent="0">
              <a:buNone/>
            </a:pPr>
            <a:r>
              <a:rPr lang="ro-RO" sz="1200" b="1" dirty="0"/>
              <a:t>„Salutul grupului”.</a:t>
            </a:r>
          </a:p>
          <a:p>
            <a:pPr marL="0" indent="0">
              <a:buNone/>
            </a:pPr>
            <a:endParaRPr lang="ro-RO" sz="1000" dirty="0"/>
          </a:p>
          <a:p>
            <a:endParaRPr lang="en-GB" sz="1000" dirty="0"/>
          </a:p>
        </p:txBody>
      </p:sp>
    </p:spTree>
    <p:extLst>
      <p:ext uri="{BB962C8B-B14F-4D97-AF65-F5344CB8AC3E}">
        <p14:creationId xmlns:p14="http://schemas.microsoft.com/office/powerpoint/2010/main" val="82310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7264" y="1743750"/>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 name="Text Placeholder 9">
            <a:extLst>
              <a:ext uri="{FF2B5EF4-FFF2-40B4-BE49-F238E27FC236}">
                <a16:creationId xmlns:a16="http://schemas.microsoft.com/office/drawing/2014/main" id="{66178DE5-58B7-80FA-182A-F2FBFFB31A57}"/>
              </a:ext>
            </a:extLst>
          </p:cNvPr>
          <p:cNvSpPr>
            <a:spLocks noGrp="1"/>
          </p:cNvSpPr>
          <p:nvPr>
            <p:ph type="body" sz="quarter" idx="11"/>
          </p:nvPr>
        </p:nvSpPr>
        <p:spPr>
          <a:xfrm>
            <a:off x="1475656" y="1743750"/>
            <a:ext cx="5928354" cy="1508105"/>
          </a:xfrm>
        </p:spPr>
        <p:txBody>
          <a:bodyPr wrap="none">
            <a:noAutofit/>
          </a:bodyPr>
          <a:lstStyle/>
          <a:p>
            <a:pPr algn="ctr"/>
            <a:endParaRPr lang="en-US" sz="2000" b="1" dirty="0"/>
          </a:p>
          <a:p>
            <a:pPr algn="ctr"/>
            <a:r>
              <a:rPr lang="en-US" sz="2000" b="1" dirty="0"/>
              <a:t>CREȘTEREA SENTIMENTULUI DE COERENȚĂ </a:t>
            </a:r>
            <a:endParaRPr lang="ro-RO" sz="2000" b="1" dirty="0"/>
          </a:p>
          <a:p>
            <a:pPr algn="ctr"/>
            <a:r>
              <a:rPr lang="en-US" sz="2000" b="1" dirty="0"/>
              <a:t>LA ADOLESCENȚI </a:t>
            </a:r>
            <a:endParaRPr lang="ro-RO" sz="2000" b="1" dirty="0"/>
          </a:p>
          <a:p>
            <a:pPr algn="ctr"/>
            <a:r>
              <a:rPr lang="en-US" sz="2000" b="1" dirty="0"/>
              <a:t>PRIN TEHNICI DE PSIHODRAMĂ CLASICĂ </a:t>
            </a:r>
          </a:p>
        </p:txBody>
      </p:sp>
    </p:spTree>
    <p:extLst>
      <p:ext uri="{BB962C8B-B14F-4D97-AF65-F5344CB8AC3E}">
        <p14:creationId xmlns:p14="http://schemas.microsoft.com/office/powerpoint/2010/main" val="423042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553998"/>
          </a:xfrm>
          <a:prstGeom prst="rect">
            <a:avLst/>
          </a:prstGeom>
          <a:noFill/>
        </p:spPr>
        <p:txBody>
          <a:bodyPr wrap="square" rtlCol="0">
            <a:spAutoFit/>
          </a:bodyPr>
          <a:lstStyle/>
          <a:p>
            <a:r>
              <a:rPr lang="ro-RO" dirty="0">
                <a:latin typeface="+mj-lt"/>
              </a:rPr>
              <a:t>Ședința 6</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a:t>
            </a:r>
            <a:r>
              <a:rPr lang="pt-BR" sz="1200" dirty="0">
                <a:effectLst/>
                <a:latin typeface="+mj-lt"/>
                <a:ea typeface="Calibri" panose="020F0502020204030204" pitchFamily="34" charset="0"/>
                <a:cs typeface="Times New Roman" panose="02020603050405020304" pitchFamily="18" charset="0"/>
              </a:rPr>
              <a:t>exprimarea recunoștinței față de o persoană semnificativă.</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179512" y="1131590"/>
            <a:ext cx="4605131"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a:t>
            </a:r>
          </a:p>
          <a:p>
            <a:pPr marL="0" indent="0">
              <a:buNone/>
            </a:pPr>
            <a:r>
              <a:rPr lang="ro-RO" sz="1200" b="1" dirty="0"/>
              <a:t>- „Aducerea la zi”.</a:t>
            </a:r>
          </a:p>
          <a:p>
            <a:pPr marL="0" indent="0">
              <a:buNone/>
            </a:pPr>
            <a:r>
              <a:rPr lang="ro-RO" sz="1200" b="1" dirty="0"/>
              <a:t>- „Cele cinci simțuri”. </a:t>
            </a:r>
            <a:r>
              <a:rPr lang="ro-RO" sz="1000" dirty="0"/>
              <a:t>Relaxați, cu ochii închiși, într-o poziție confortabilă, continuă propoziția : „Îmi place să... văd... \ să aud... \ să ating...\ să gust...\ să miros...” Verbalizare.</a:t>
            </a:r>
          </a:p>
          <a:p>
            <a:pPr marL="0" indent="0">
              <a:buNone/>
            </a:pPr>
            <a:r>
              <a:rPr lang="ro-RO" sz="1200" b="1" dirty="0"/>
              <a:t>- „Scrisoarea de recunoștință”.</a:t>
            </a:r>
          </a:p>
          <a:p>
            <a:pPr marL="0" indent="0">
              <a:buNone/>
            </a:pPr>
            <a:r>
              <a:rPr lang="ro-RO" sz="1000" dirty="0"/>
              <a:t>Consemn1: „Vă gândiți acum la o persoană semnificativă din viața voastră și îi veți scrie persoanei alese o scrisoare prin intermediul căreia să vă exprimați    recunoștința.(20 de min).” Citită cu alter-ego, inversiune( răspuns), </a:t>
            </a:r>
            <a:r>
              <a:rPr lang="ro-RO" sz="1000" dirty="0" err="1"/>
              <a:t>reinversiune</a:t>
            </a:r>
            <a:r>
              <a:rPr lang="ro-RO" sz="1000" dirty="0"/>
              <a:t>. Verbalizare.</a:t>
            </a:r>
          </a:p>
          <a:p>
            <a:pPr marL="0" indent="0">
              <a:buNone/>
            </a:pPr>
            <a:r>
              <a:rPr lang="ro-RO" sz="1200" b="1" dirty="0"/>
              <a:t>Activitate suplimentară. </a:t>
            </a:r>
          </a:p>
          <a:p>
            <a:pPr marL="0" indent="0">
              <a:buNone/>
            </a:pPr>
            <a:r>
              <a:rPr lang="ro-RO" sz="1000" dirty="0"/>
              <a:t>Consemn: „ Pe rând, veți veni în centru și veți cere grupului ceva ce aveți        nevoie în acest moment, ceva ce poate face pentru voi astfel încât să vă           încărcați energetic și emoțional.”</a:t>
            </a:r>
          </a:p>
          <a:p>
            <a:pPr marL="0" indent="0">
              <a:buNone/>
            </a:pPr>
            <a:r>
              <a:rPr lang="ro-RO" sz="1200" b="1" dirty="0"/>
              <a:t>- „Salutul grupului”.</a:t>
            </a:r>
          </a:p>
          <a:p>
            <a:pPr marL="0" indent="0">
              <a:buNone/>
            </a:pPr>
            <a:endParaRPr lang="ro-RO" sz="1000" dirty="0"/>
          </a:p>
          <a:p>
            <a:endParaRPr lang="en-GB" sz="1000" dirty="0"/>
          </a:p>
        </p:txBody>
      </p:sp>
      <p:pic>
        <p:nvPicPr>
          <p:cNvPr id="6" name="Imagine 5">
            <a:extLst>
              <a:ext uri="{FF2B5EF4-FFF2-40B4-BE49-F238E27FC236}">
                <a16:creationId xmlns:a16="http://schemas.microsoft.com/office/drawing/2014/main" id="{54F63169-F09A-48F5-AC33-440151514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961021"/>
            <a:ext cx="2996228" cy="39949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5283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a:extLst>
              <a:ext uri="{FF2B5EF4-FFF2-40B4-BE49-F238E27FC236}">
                <a16:creationId xmlns:a16="http://schemas.microsoft.com/office/drawing/2014/main" id="{95641D5B-DFFB-4DFB-A977-8FDD8DB5CEF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0806" y="188667"/>
            <a:ext cx="3744416" cy="4423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A0BE21ED-3797-42CF-9464-CC6D9C5963CE}"/>
              </a:ext>
            </a:extLst>
          </p:cNvPr>
          <p:cNvSpPr/>
          <p:nvPr/>
        </p:nvSpPr>
        <p:spPr>
          <a:xfrm>
            <a:off x="2051720" y="267494"/>
            <a:ext cx="576064" cy="224569"/>
          </a:xfrm>
          <a:prstGeom prst="ellipse">
            <a:avLst/>
          </a:prstGeom>
          <a:solidFill>
            <a:srgbClr val="984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7CD0B40-70C8-4693-944C-2666EB261CCD}"/>
              </a:ext>
            </a:extLst>
          </p:cNvPr>
          <p:cNvSpPr/>
          <p:nvPr/>
        </p:nvSpPr>
        <p:spPr>
          <a:xfrm>
            <a:off x="1943708" y="1707654"/>
            <a:ext cx="396044" cy="233184"/>
          </a:xfrm>
          <a:prstGeom prst="ellipse">
            <a:avLst/>
          </a:prstGeom>
          <a:solidFill>
            <a:srgbClr val="984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2">
            <a:extLst>
              <a:ext uri="{FF2B5EF4-FFF2-40B4-BE49-F238E27FC236}">
                <a16:creationId xmlns:a16="http://schemas.microsoft.com/office/drawing/2014/main" id="{AED5DD83-5193-40CC-B826-5166C3751C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27984" y="170803"/>
            <a:ext cx="3600400" cy="4489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9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738664"/>
          </a:xfrm>
          <a:prstGeom prst="rect">
            <a:avLst/>
          </a:prstGeom>
          <a:noFill/>
        </p:spPr>
        <p:txBody>
          <a:bodyPr wrap="square" rtlCol="0">
            <a:spAutoFit/>
          </a:bodyPr>
          <a:lstStyle/>
          <a:p>
            <a:r>
              <a:rPr lang="ro-RO" dirty="0">
                <a:latin typeface="+mj-lt"/>
              </a:rPr>
              <a:t>Ședința 7</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experimentarea rolului de persoană asertivă, abilitarea pentru o mai bună comunicare în relaţiile interpersonale.</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179512" y="1710085"/>
            <a:ext cx="4320479"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a:t>
            </a:r>
          </a:p>
          <a:p>
            <a:pPr marL="0" indent="0">
              <a:buNone/>
            </a:pPr>
            <a:r>
              <a:rPr lang="ro-RO" sz="1200" b="1" dirty="0"/>
              <a:t>- „Aducerea la zi”.</a:t>
            </a:r>
          </a:p>
          <a:p>
            <a:pPr marL="0" indent="0">
              <a:buNone/>
            </a:pPr>
            <a:r>
              <a:rPr lang="ro-RO" sz="1200" b="1" dirty="0"/>
              <a:t>- „Relații” – </a:t>
            </a:r>
            <a:r>
              <a:rPr lang="ro-RO" sz="1200" dirty="0"/>
              <a:t>lucru cu protagonist. </a:t>
            </a:r>
            <a:r>
              <a:rPr lang="ro-RO" sz="1000" dirty="0"/>
              <a:t>Consemn1: „Care dintre voi se simte mai curajos astăzi să încerce ceva nou?” X…„Te </a:t>
            </a:r>
            <a:r>
              <a:rPr lang="ro-RO" sz="1000" dirty="0" err="1"/>
              <a:t>gândeşti</a:t>
            </a:r>
            <a:r>
              <a:rPr lang="ro-RO" sz="1000" dirty="0"/>
              <a:t> la trei persoane din </a:t>
            </a:r>
            <a:r>
              <a:rPr lang="ro-RO" sz="1000" dirty="0" err="1"/>
              <a:t>viaţa</a:t>
            </a:r>
            <a:r>
              <a:rPr lang="ro-RO" sz="1000" dirty="0"/>
              <a:t> ta: două dintre ele cu care consideri că ai o </a:t>
            </a:r>
            <a:r>
              <a:rPr lang="ro-RO" sz="1000" dirty="0" err="1"/>
              <a:t>relaţie</a:t>
            </a:r>
            <a:r>
              <a:rPr lang="ro-RO" sz="1000" dirty="0"/>
              <a:t> foarte bună. A treia o persoană cu care nu comunici atât de bine.” </a:t>
            </a:r>
          </a:p>
          <a:p>
            <a:pPr marL="0" indent="0">
              <a:buNone/>
            </a:pPr>
            <a:r>
              <a:rPr lang="ro-RO" sz="1000" dirty="0"/>
              <a:t>.... Punere în scenă </a:t>
            </a:r>
          </a:p>
          <a:p>
            <a:pPr marL="0" indent="0">
              <a:buNone/>
            </a:pPr>
            <a:r>
              <a:rPr lang="ro-RO" sz="1000" dirty="0"/>
              <a:t>Consemn 5: „fiecare dintre voi va spune unui coleg cum s-a </a:t>
            </a:r>
            <a:r>
              <a:rPr lang="ro-RO" sz="1000" dirty="0" err="1"/>
              <a:t>simţit</a:t>
            </a:r>
            <a:r>
              <a:rPr lang="ro-RO" sz="1000" dirty="0"/>
              <a:t> având această </a:t>
            </a:r>
            <a:r>
              <a:rPr lang="ro-RO" sz="1000" dirty="0" err="1"/>
              <a:t>experienţă</a:t>
            </a:r>
            <a:r>
              <a:rPr lang="ro-RO" sz="1000" dirty="0"/>
              <a:t> </a:t>
            </a:r>
            <a:r>
              <a:rPr lang="ro-RO" sz="1000" dirty="0" err="1"/>
              <a:t>şi</a:t>
            </a:r>
            <a:r>
              <a:rPr lang="ro-RO" sz="1000" dirty="0"/>
              <a:t> ce a trezit în voi (o amintire, o întâmplare, gânduri, sentimente).”</a:t>
            </a:r>
          </a:p>
          <a:p>
            <a:pPr marL="0" indent="0">
              <a:buNone/>
            </a:pPr>
            <a:r>
              <a:rPr lang="ro-RO" sz="1200" b="1" dirty="0"/>
              <a:t>- „Salutul grupului”.</a:t>
            </a:r>
          </a:p>
          <a:p>
            <a:pPr marL="0" indent="0">
              <a:buNone/>
            </a:pPr>
            <a:endParaRPr lang="ro-RO" sz="1000" dirty="0"/>
          </a:p>
          <a:p>
            <a:endParaRPr lang="en-GB" sz="1000" dirty="0"/>
          </a:p>
        </p:txBody>
      </p:sp>
      <p:pic>
        <p:nvPicPr>
          <p:cNvPr id="7" name="Imagine 6">
            <a:extLst>
              <a:ext uri="{FF2B5EF4-FFF2-40B4-BE49-F238E27FC236}">
                <a16:creationId xmlns:a16="http://schemas.microsoft.com/office/drawing/2014/main" id="{35EDA97B-730C-49EE-B95D-843C4481E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314552"/>
            <a:ext cx="3501008" cy="2625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2229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553998"/>
          </a:xfrm>
          <a:prstGeom prst="rect">
            <a:avLst/>
          </a:prstGeom>
          <a:noFill/>
        </p:spPr>
        <p:txBody>
          <a:bodyPr wrap="square" rtlCol="0">
            <a:spAutoFit/>
          </a:bodyPr>
          <a:lstStyle/>
          <a:p>
            <a:r>
              <a:rPr lang="ro-RO" dirty="0">
                <a:latin typeface="+mj-lt"/>
              </a:rPr>
              <a:t>Ședința 8</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optimizarea capacităţilor de autocunoaştere, relaţionare şi comunicare.</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3131840" y="1131590"/>
            <a:ext cx="5544616"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a:t>
            </a:r>
          </a:p>
          <a:p>
            <a:pPr marL="0" indent="0">
              <a:buNone/>
            </a:pPr>
            <a:r>
              <a:rPr lang="ro-RO" sz="1200" b="1" dirty="0"/>
              <a:t>- „Aducerea la zi”.</a:t>
            </a:r>
          </a:p>
          <a:p>
            <a:pPr marL="0" indent="0">
              <a:buNone/>
            </a:pPr>
            <a:r>
              <a:rPr lang="ro-RO" sz="1200" b="1" dirty="0"/>
              <a:t>- „Tombola”. </a:t>
            </a:r>
            <a:r>
              <a:rPr lang="ro-RO" sz="1000" dirty="0"/>
              <a:t>Consemn1: „Vă gândiți la un obiect de care ați avut nevoie în trecut, dar care  acum nu vă mai este util. Luați fiecare câte o foaie și culori și îl desenați, dar și scrieți ce obiect este.”  </a:t>
            </a:r>
          </a:p>
          <a:p>
            <a:pPr marL="0" indent="0">
              <a:buNone/>
            </a:pPr>
            <a:r>
              <a:rPr lang="ro-RO" sz="1000" dirty="0"/>
              <a:t>Consemn2: „Aici este spațiul expozițional, priviți desenele și gândiți-vă pe care vi l-ați dori, de   care ați avea nevoie, spuneți obiectul dorit și motivați alegerea.”</a:t>
            </a:r>
          </a:p>
          <a:p>
            <a:pPr marL="0" indent="0">
              <a:buNone/>
            </a:pPr>
            <a:r>
              <a:rPr lang="ro-RO" sz="1000" dirty="0"/>
              <a:t>Consemn3: „Acum începe tombola. Fiecare ia câte un desen, veți spune ce ați primit și în ce fel vă folosește obiectul respectiv.”</a:t>
            </a:r>
          </a:p>
          <a:p>
            <a:pPr marL="0" indent="0">
              <a:buNone/>
            </a:pPr>
            <a:r>
              <a:rPr lang="ro-RO" sz="1000" dirty="0"/>
              <a:t>Consemn4: „Începând cu X, spuneți ce obiect ați dat la tombolă și de ce, dar și un lucru din sine la care ați vrea să renunțați, de care nu mai aveți nevoie”.</a:t>
            </a:r>
          </a:p>
          <a:p>
            <a:pPr marL="0" indent="0">
              <a:buNone/>
            </a:pPr>
            <a:r>
              <a:rPr lang="ro-RO" sz="1200" b="1" dirty="0"/>
              <a:t>- „Oglinzi”. </a:t>
            </a:r>
            <a:r>
              <a:rPr lang="ro-RO" sz="1000" dirty="0"/>
              <a:t>Consemn: Colegii de grup se vor gândi la trei caracteristici pentru fiecare (două pozitive și una negativă), le vor exprima fără să folosească cuvintele, împreună, printr-o            scenetă. Fiecare trebuie să ghicească ce a exprimat grupul. Verbalizare.</a:t>
            </a:r>
          </a:p>
          <a:p>
            <a:pPr marL="0" indent="0">
              <a:buNone/>
            </a:pPr>
            <a:r>
              <a:rPr lang="ro-RO" sz="1200" b="1" dirty="0"/>
              <a:t>„Situație din viitor”. </a:t>
            </a:r>
            <a:r>
              <a:rPr lang="ro-RO" sz="1000" dirty="0"/>
              <a:t>Consemn: „Vă gândiți la o situație din viitor care vă preocupă. Alegeți o caracteristică din ceea ce a pus în scenă grupul pentru voi și spuneți cum v-ar putea ajuta      aceasta pentru a face față cu bine acelei situații.”</a:t>
            </a:r>
          </a:p>
          <a:p>
            <a:pPr marL="0" indent="0">
              <a:buNone/>
            </a:pPr>
            <a:r>
              <a:rPr lang="ro-RO" sz="1200" b="1" dirty="0"/>
              <a:t>- „Salutul grupului”.</a:t>
            </a:r>
          </a:p>
          <a:p>
            <a:pPr marL="0" indent="0">
              <a:buNone/>
            </a:pPr>
            <a:endParaRPr lang="ro-RO" sz="1000" dirty="0"/>
          </a:p>
          <a:p>
            <a:endParaRPr lang="en-GB" sz="1000" dirty="0"/>
          </a:p>
        </p:txBody>
      </p:sp>
      <p:pic>
        <p:nvPicPr>
          <p:cNvPr id="4" name="Imagine 3">
            <a:extLst>
              <a:ext uri="{FF2B5EF4-FFF2-40B4-BE49-F238E27FC236}">
                <a16:creationId xmlns:a16="http://schemas.microsoft.com/office/drawing/2014/main" id="{8E17EA72-A95C-4DE7-A27D-51528CDA4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987574"/>
            <a:ext cx="2051412" cy="4011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78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553998"/>
          </a:xfrm>
          <a:prstGeom prst="rect">
            <a:avLst/>
          </a:prstGeom>
          <a:noFill/>
        </p:spPr>
        <p:txBody>
          <a:bodyPr wrap="square" rtlCol="0">
            <a:spAutoFit/>
          </a:bodyPr>
          <a:lstStyle/>
          <a:p>
            <a:r>
              <a:rPr lang="ro-RO" dirty="0">
                <a:latin typeface="+mj-lt"/>
              </a:rPr>
              <a:t>Ședința 9</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a:t>
            </a:r>
            <a:r>
              <a:rPr lang="es-ES" sz="1200" dirty="0">
                <a:effectLst/>
                <a:latin typeface="+mj-lt"/>
                <a:ea typeface="Calibri" panose="020F0502020204030204" pitchFamily="34" charset="0"/>
                <a:cs typeface="Times New Roman" panose="02020603050405020304" pitchFamily="18" charset="0"/>
              </a:rPr>
              <a:t>conştientizarea, activarea şi optimizarea resurselor de creştere personală.</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395536" y="1491630"/>
            <a:ext cx="3456384"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a:t>
            </a:r>
          </a:p>
          <a:p>
            <a:pPr marL="0" indent="0">
              <a:buNone/>
            </a:pPr>
            <a:r>
              <a:rPr lang="ro-RO" sz="1200" b="1" dirty="0"/>
              <a:t>- „Aducerea la zi”.</a:t>
            </a:r>
          </a:p>
          <a:p>
            <a:pPr marL="0" indent="0">
              <a:buNone/>
            </a:pPr>
            <a:r>
              <a:rPr lang="ro-RO" sz="1200" b="1" dirty="0"/>
              <a:t>- „Calități și defecte”. </a:t>
            </a:r>
            <a:r>
              <a:rPr lang="ro-RO" sz="1000" dirty="0"/>
              <a:t>Consemn: „Vă gândiți la o     calitate și un defect al vostru. Vă împărțiți în două grupuri. Un grup va face o poezie care să includă toate defectele, dar să fie prezentate într-o manieră pozitivă, iar celălalt    grup va face o poezie care să includă toate calitățile, dar  care să fie prezentate într-o manieră pozitivă.” Verbalizare</a:t>
            </a:r>
          </a:p>
          <a:p>
            <a:pPr marL="0" indent="0">
              <a:buNone/>
            </a:pPr>
            <a:r>
              <a:rPr lang="ro-RO" sz="1200" b="1" dirty="0"/>
              <a:t>- „Resursele mele”. </a:t>
            </a:r>
            <a:r>
              <a:rPr lang="ro-RO" sz="1000" dirty="0"/>
              <a:t>Consemn: „Vă gândiți la o          situație din viața voastră în care v-ați simțit tensionați, și îi dați un titlu (este ales un protagonist cu care se lucrează   în continuare). Verbalizare.</a:t>
            </a:r>
          </a:p>
          <a:p>
            <a:pPr marL="0" indent="0">
              <a:buNone/>
            </a:pPr>
            <a:r>
              <a:rPr lang="ro-RO" sz="1200" b="1" dirty="0"/>
              <a:t>- „Salutul grupului”.</a:t>
            </a:r>
          </a:p>
          <a:p>
            <a:pPr marL="0" indent="0">
              <a:buNone/>
            </a:pPr>
            <a:endParaRPr lang="ro-RO" sz="1000" dirty="0"/>
          </a:p>
          <a:p>
            <a:endParaRPr lang="en-GB" sz="1000" dirty="0"/>
          </a:p>
        </p:txBody>
      </p:sp>
      <p:sp>
        <p:nvSpPr>
          <p:cNvPr id="6" name="CasetăText 5">
            <a:extLst>
              <a:ext uri="{FF2B5EF4-FFF2-40B4-BE49-F238E27FC236}">
                <a16:creationId xmlns:a16="http://schemas.microsoft.com/office/drawing/2014/main" id="{F3B8D59C-763C-40E1-A722-06F3B7D0F2B9}"/>
              </a:ext>
            </a:extLst>
          </p:cNvPr>
          <p:cNvSpPr txBox="1"/>
          <p:nvPr/>
        </p:nvSpPr>
        <p:spPr>
          <a:xfrm>
            <a:off x="4139952" y="1491630"/>
            <a:ext cx="4427984" cy="2862322"/>
          </a:xfrm>
          <a:prstGeom prst="rect">
            <a:avLst/>
          </a:prstGeom>
          <a:noFill/>
        </p:spPr>
        <p:txBody>
          <a:bodyPr wrap="square">
            <a:spAutoFit/>
          </a:bodyPr>
          <a:lstStyle/>
          <a:p>
            <a:r>
              <a:rPr lang="ro-RO" dirty="0"/>
              <a:t>Poezia în care c</a:t>
            </a:r>
            <a:r>
              <a:rPr lang="en-GB" dirty="0" err="1"/>
              <a:t>alități</a:t>
            </a:r>
            <a:r>
              <a:rPr lang="ro-RO" dirty="0"/>
              <a:t>le au fost</a:t>
            </a:r>
            <a:r>
              <a:rPr lang="en-GB" dirty="0"/>
              <a:t> </a:t>
            </a:r>
            <a:r>
              <a:rPr lang="en-GB" dirty="0" err="1"/>
              <a:t>prezentate</a:t>
            </a:r>
            <a:r>
              <a:rPr lang="en-GB" dirty="0"/>
              <a:t> </a:t>
            </a:r>
            <a:r>
              <a:rPr lang="en-GB" dirty="0" err="1"/>
              <a:t>într</a:t>
            </a:r>
            <a:r>
              <a:rPr lang="en-GB" dirty="0"/>
              <a:t>-o </a:t>
            </a:r>
            <a:r>
              <a:rPr lang="en-GB" dirty="0" err="1"/>
              <a:t>manieră</a:t>
            </a:r>
            <a:r>
              <a:rPr lang="en-GB" dirty="0"/>
              <a:t> </a:t>
            </a:r>
            <a:r>
              <a:rPr lang="en-GB" dirty="0" err="1"/>
              <a:t>negativă</a:t>
            </a:r>
            <a:r>
              <a:rPr lang="en-GB" dirty="0"/>
              <a:t>:</a:t>
            </a:r>
            <a:endParaRPr lang="ro-RO" dirty="0"/>
          </a:p>
          <a:p>
            <a:endParaRPr lang="en-GB" dirty="0"/>
          </a:p>
          <a:p>
            <a:r>
              <a:rPr lang="en-GB" i="1" dirty="0"/>
              <a:t>„</a:t>
            </a:r>
            <a:r>
              <a:rPr lang="en-GB" i="1" u="sng" dirty="0" err="1"/>
              <a:t>Prietenos</a:t>
            </a:r>
            <a:r>
              <a:rPr lang="en-GB" i="1" dirty="0"/>
              <a:t> </a:t>
            </a:r>
            <a:r>
              <a:rPr lang="en-GB" i="1" dirty="0" err="1"/>
              <a:t>tu</a:t>
            </a:r>
            <a:r>
              <a:rPr lang="en-GB" i="1" dirty="0"/>
              <a:t> </a:t>
            </a:r>
            <a:r>
              <a:rPr lang="en-GB" i="1" dirty="0" err="1"/>
              <a:t>ești</a:t>
            </a:r>
            <a:r>
              <a:rPr lang="en-GB" i="1" dirty="0"/>
              <a:t> </a:t>
            </a:r>
            <a:r>
              <a:rPr lang="en-GB" i="1" dirty="0" err="1"/>
              <a:t>când</a:t>
            </a:r>
            <a:r>
              <a:rPr lang="en-GB" i="1" dirty="0"/>
              <a:t> </a:t>
            </a:r>
            <a:r>
              <a:rPr lang="en-GB" i="1" dirty="0" err="1"/>
              <a:t>nevoie</a:t>
            </a:r>
            <a:r>
              <a:rPr lang="en-GB" i="1" dirty="0"/>
              <a:t> ai</a:t>
            </a:r>
          </a:p>
          <a:p>
            <a:r>
              <a:rPr lang="en-GB" i="1" u="sng" dirty="0" err="1"/>
              <a:t>Inteligent</a:t>
            </a:r>
            <a:r>
              <a:rPr lang="en-GB" i="1" u="sng" dirty="0"/>
              <a:t> </a:t>
            </a:r>
            <a:r>
              <a:rPr lang="en-GB" i="1" dirty="0" err="1"/>
              <a:t>ești</a:t>
            </a:r>
            <a:r>
              <a:rPr lang="en-GB" i="1" dirty="0"/>
              <a:t> </a:t>
            </a:r>
            <a:r>
              <a:rPr lang="en-GB" i="1" dirty="0" err="1"/>
              <a:t>în</a:t>
            </a:r>
            <a:r>
              <a:rPr lang="en-GB" i="1" dirty="0"/>
              <a:t> </a:t>
            </a:r>
            <a:r>
              <a:rPr lang="en-GB" i="1" dirty="0" err="1"/>
              <a:t>arta</a:t>
            </a:r>
            <a:r>
              <a:rPr lang="en-GB" i="1" dirty="0"/>
              <a:t> de a </a:t>
            </a:r>
            <a:r>
              <a:rPr lang="en-GB" i="1" dirty="0" err="1"/>
              <a:t>trăda</a:t>
            </a:r>
            <a:endParaRPr lang="en-GB" i="1" dirty="0"/>
          </a:p>
          <a:p>
            <a:r>
              <a:rPr lang="en-GB" i="1" u="sng" dirty="0" err="1"/>
              <a:t>Creativ</a:t>
            </a:r>
            <a:r>
              <a:rPr lang="en-GB" i="1" dirty="0"/>
              <a:t> </a:t>
            </a:r>
            <a:r>
              <a:rPr lang="en-GB" i="1" dirty="0" err="1"/>
              <a:t>ești</a:t>
            </a:r>
            <a:r>
              <a:rPr lang="en-GB" i="1" dirty="0"/>
              <a:t> </a:t>
            </a:r>
            <a:r>
              <a:rPr lang="en-GB" i="1" dirty="0" err="1"/>
              <a:t>în</a:t>
            </a:r>
            <a:r>
              <a:rPr lang="en-GB" i="1" dirty="0"/>
              <a:t> a </a:t>
            </a:r>
            <a:r>
              <a:rPr lang="en-GB" i="1" dirty="0" err="1"/>
              <a:t>mă</a:t>
            </a:r>
            <a:r>
              <a:rPr lang="en-GB" i="1" dirty="0"/>
              <a:t> </a:t>
            </a:r>
            <a:r>
              <a:rPr lang="en-GB" i="1" dirty="0" err="1"/>
              <a:t>insulta</a:t>
            </a:r>
            <a:endParaRPr lang="en-GB" i="1" dirty="0"/>
          </a:p>
          <a:p>
            <a:r>
              <a:rPr lang="en-GB" i="1" u="sng" dirty="0" err="1"/>
              <a:t>Empatic</a:t>
            </a:r>
            <a:r>
              <a:rPr lang="en-GB" i="1" dirty="0"/>
              <a:t> </a:t>
            </a:r>
            <a:r>
              <a:rPr lang="en-GB" i="1" dirty="0" err="1"/>
              <a:t>ești</a:t>
            </a:r>
            <a:r>
              <a:rPr lang="en-GB" i="1" dirty="0"/>
              <a:t> </a:t>
            </a:r>
            <a:r>
              <a:rPr lang="en-GB" i="1" dirty="0" err="1"/>
              <a:t>când</a:t>
            </a:r>
            <a:r>
              <a:rPr lang="en-GB" i="1" dirty="0"/>
              <a:t> </a:t>
            </a:r>
            <a:r>
              <a:rPr lang="en-GB" i="1" dirty="0" err="1"/>
              <a:t>treabă</a:t>
            </a:r>
            <a:r>
              <a:rPr lang="en-GB" i="1" dirty="0"/>
              <a:t> ai</a:t>
            </a:r>
          </a:p>
          <a:p>
            <a:r>
              <a:rPr lang="en-GB" i="1" u="sng" dirty="0"/>
              <a:t>Bun </a:t>
            </a:r>
            <a:r>
              <a:rPr lang="en-GB" i="1" u="sng" dirty="0" err="1"/>
              <a:t>ascultător</a:t>
            </a:r>
            <a:r>
              <a:rPr lang="en-GB" i="1" u="sng" dirty="0"/>
              <a:t> </a:t>
            </a:r>
            <a:r>
              <a:rPr lang="en-GB" i="1" dirty="0" err="1"/>
              <a:t>doar</a:t>
            </a:r>
            <a:r>
              <a:rPr lang="en-GB" i="1" dirty="0"/>
              <a:t> la </a:t>
            </a:r>
            <a:r>
              <a:rPr lang="en-GB" i="1" dirty="0" err="1"/>
              <a:t>vorbe</a:t>
            </a:r>
            <a:r>
              <a:rPr lang="en-GB" i="1" dirty="0"/>
              <a:t> </a:t>
            </a:r>
            <a:r>
              <a:rPr lang="en-GB" i="1" dirty="0" err="1"/>
              <a:t>rele</a:t>
            </a:r>
            <a:endParaRPr lang="en-GB" i="1" dirty="0"/>
          </a:p>
          <a:p>
            <a:r>
              <a:rPr lang="en-GB" i="1" u="sng" dirty="0" err="1"/>
              <a:t>Veselie</a:t>
            </a:r>
            <a:r>
              <a:rPr lang="en-GB" i="1" dirty="0"/>
              <a:t> </a:t>
            </a:r>
            <a:r>
              <a:rPr lang="en-GB" i="1" dirty="0" err="1"/>
              <a:t>doar</a:t>
            </a:r>
            <a:r>
              <a:rPr lang="en-GB" i="1" dirty="0"/>
              <a:t> </a:t>
            </a:r>
            <a:r>
              <a:rPr lang="en-GB" i="1" dirty="0" err="1"/>
              <a:t>când</a:t>
            </a:r>
            <a:r>
              <a:rPr lang="en-GB" i="1" dirty="0"/>
              <a:t> </a:t>
            </a:r>
            <a:r>
              <a:rPr lang="en-GB" i="1" dirty="0" err="1"/>
              <a:t>alții</a:t>
            </a:r>
            <a:r>
              <a:rPr lang="en-GB" i="1" dirty="0"/>
              <a:t> de </a:t>
            </a:r>
            <a:r>
              <a:rPr lang="en-GB" i="1" dirty="0" err="1"/>
              <a:t>necaz</a:t>
            </a:r>
            <a:r>
              <a:rPr lang="en-GB" i="1" dirty="0"/>
              <a:t> </a:t>
            </a:r>
            <a:r>
              <a:rPr lang="en-GB" i="1" dirty="0" err="1"/>
              <a:t>dau</a:t>
            </a:r>
            <a:endParaRPr lang="en-GB" i="1" dirty="0"/>
          </a:p>
          <a:p>
            <a:r>
              <a:rPr lang="en-GB" i="1" u="sng" dirty="0"/>
              <a:t>Altruist</a:t>
            </a:r>
            <a:r>
              <a:rPr lang="en-GB" i="1" dirty="0"/>
              <a:t> </a:t>
            </a:r>
            <a:r>
              <a:rPr lang="en-GB" i="1" dirty="0" err="1"/>
              <a:t>doar</a:t>
            </a:r>
            <a:r>
              <a:rPr lang="en-GB" i="1" dirty="0"/>
              <a:t> </a:t>
            </a:r>
            <a:r>
              <a:rPr lang="en-GB" i="1" dirty="0" err="1"/>
              <a:t>când</a:t>
            </a:r>
            <a:r>
              <a:rPr lang="en-GB" i="1" dirty="0"/>
              <a:t> ai </a:t>
            </a:r>
            <a:r>
              <a:rPr lang="en-GB" i="1" dirty="0" err="1"/>
              <a:t>gânduri</a:t>
            </a:r>
            <a:r>
              <a:rPr lang="en-GB" i="1" dirty="0"/>
              <a:t> </a:t>
            </a:r>
            <a:r>
              <a:rPr lang="en-GB" i="1" dirty="0" err="1"/>
              <a:t>grele</a:t>
            </a:r>
            <a:r>
              <a:rPr lang="en-GB" i="1" dirty="0"/>
              <a:t>”</a:t>
            </a:r>
          </a:p>
        </p:txBody>
      </p:sp>
    </p:spTree>
    <p:extLst>
      <p:ext uri="{BB962C8B-B14F-4D97-AF65-F5344CB8AC3E}">
        <p14:creationId xmlns:p14="http://schemas.microsoft.com/office/powerpoint/2010/main" val="301706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CF656BD-4689-44A4-81B8-DCB1A33ED3DF}"/>
              </a:ext>
            </a:extLst>
          </p:cNvPr>
          <p:cNvSpPr txBox="1"/>
          <p:nvPr/>
        </p:nvSpPr>
        <p:spPr>
          <a:xfrm>
            <a:off x="395536" y="300088"/>
            <a:ext cx="7200800" cy="738664"/>
          </a:xfrm>
          <a:prstGeom prst="rect">
            <a:avLst/>
          </a:prstGeom>
          <a:noFill/>
        </p:spPr>
        <p:txBody>
          <a:bodyPr wrap="square" rtlCol="0">
            <a:spAutoFit/>
          </a:bodyPr>
          <a:lstStyle/>
          <a:p>
            <a:r>
              <a:rPr lang="ro-RO" dirty="0">
                <a:latin typeface="+mj-lt"/>
              </a:rPr>
              <a:t>Ședința 10</a:t>
            </a:r>
          </a:p>
          <a:p>
            <a:r>
              <a:rPr lang="ro-RO" sz="1200" i="1" dirty="0">
                <a:effectLst/>
                <a:latin typeface="+mj-lt"/>
                <a:ea typeface="Calibri" panose="020F0502020204030204" pitchFamily="34" charset="0"/>
                <a:cs typeface="Times New Roman" panose="02020603050405020304" pitchFamily="18" charset="0"/>
              </a:rPr>
              <a:t>Scopul sesiunii</a:t>
            </a:r>
            <a:r>
              <a:rPr lang="ro-RO" sz="1200" dirty="0">
                <a:effectLst/>
                <a:latin typeface="+mj-lt"/>
                <a:ea typeface="Calibri" panose="020F0502020204030204" pitchFamily="34" charset="0"/>
                <a:cs typeface="Times New Roman" panose="02020603050405020304" pitchFamily="18" charset="0"/>
              </a:rPr>
              <a:t> </a:t>
            </a:r>
            <a:r>
              <a:rPr lang="ro-RO" sz="1200" i="1" dirty="0">
                <a:effectLst/>
                <a:latin typeface="+mj-lt"/>
                <a:ea typeface="Calibri" panose="020F0502020204030204" pitchFamily="34" charset="0"/>
                <a:cs typeface="Times New Roman" panose="02020603050405020304" pitchFamily="18" charset="0"/>
              </a:rPr>
              <a:t>: </a:t>
            </a:r>
            <a:r>
              <a:rPr lang="it-IT" sz="1200" dirty="0">
                <a:effectLst/>
                <a:latin typeface="+mj-lt"/>
                <a:ea typeface="Calibri" panose="020F0502020204030204" pitchFamily="34" charset="0"/>
                <a:cs typeface="Times New Roman" panose="02020603050405020304" pitchFamily="18" charset="0"/>
              </a:rPr>
              <a:t> fixarea şi amplificarea achiziţiilor comportamentale anterior activate, realizarea gradată a separării  grupului.</a:t>
            </a:r>
            <a:endParaRPr lang="en-GB" dirty="0">
              <a:latin typeface="+mj-lt"/>
            </a:endParaRPr>
          </a:p>
        </p:txBody>
      </p:sp>
      <p:sp>
        <p:nvSpPr>
          <p:cNvPr id="5" name="Text Placeholder 2">
            <a:extLst>
              <a:ext uri="{FF2B5EF4-FFF2-40B4-BE49-F238E27FC236}">
                <a16:creationId xmlns:a16="http://schemas.microsoft.com/office/drawing/2014/main" id="{9ED4386A-448B-42A7-8B22-BAF88DF728A7}"/>
              </a:ext>
            </a:extLst>
          </p:cNvPr>
          <p:cNvSpPr txBox="1">
            <a:spLocks/>
          </p:cNvSpPr>
          <p:nvPr/>
        </p:nvSpPr>
        <p:spPr>
          <a:xfrm>
            <a:off x="4932040" y="1399610"/>
            <a:ext cx="3816424" cy="11940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1200" b="1" dirty="0"/>
              <a:t>- „Saluturi”.</a:t>
            </a:r>
          </a:p>
          <a:p>
            <a:pPr marL="0" indent="0">
              <a:buNone/>
            </a:pPr>
            <a:r>
              <a:rPr lang="ro-RO" sz="1200" b="1" dirty="0"/>
              <a:t>- „Aducerea la zi”.</a:t>
            </a:r>
          </a:p>
          <a:p>
            <a:pPr marL="0" indent="0">
              <a:buNone/>
            </a:pPr>
            <a:r>
              <a:rPr lang="ro-RO" sz="1200" b="1" dirty="0"/>
              <a:t>- „Diplome”. </a:t>
            </a:r>
            <a:r>
              <a:rPr lang="ro-RO" sz="1000" dirty="0"/>
              <a:t>Consemn: „O să creați nișe diplome. Fiecare va scrie pe diploma sa numele și „Diplomă”, apoi i-o va da colegului din stânga. Acesta va scrie câteva lucruri pe care le apreciază la voi, apoi dă mai departe diploma, la colegul din   stânga și tot     așa, până se întoarce la voi diploma proprie.” Verbalizare. </a:t>
            </a:r>
          </a:p>
          <a:p>
            <a:pPr marL="0" indent="0">
              <a:buNone/>
            </a:pPr>
            <a:r>
              <a:rPr lang="ro-RO" sz="1200" b="1" dirty="0"/>
              <a:t>- „Cadouri”. </a:t>
            </a:r>
            <a:r>
              <a:rPr lang="ro-RO" sz="1000" dirty="0"/>
              <a:t>Consemn: „Vă </a:t>
            </a:r>
            <a:r>
              <a:rPr lang="ro-RO" sz="1000" dirty="0" err="1"/>
              <a:t>gândiţi</a:t>
            </a:r>
            <a:r>
              <a:rPr lang="ro-RO" sz="1000" dirty="0"/>
              <a:t> acum </a:t>
            </a:r>
            <a:r>
              <a:rPr lang="ro-RO" sz="1000" dirty="0" err="1"/>
              <a:t>şi</a:t>
            </a:r>
            <a:r>
              <a:rPr lang="ro-RO" sz="1000" dirty="0"/>
              <a:t> </a:t>
            </a:r>
            <a:r>
              <a:rPr lang="ro-RO" sz="1000" dirty="0" err="1"/>
              <a:t>oferiţi</a:t>
            </a:r>
            <a:r>
              <a:rPr lang="ro-RO" sz="1000" dirty="0"/>
              <a:t> unuia dintre colegii </a:t>
            </a:r>
            <a:r>
              <a:rPr lang="ro-RO" sz="1000" dirty="0" err="1"/>
              <a:t>voştri</a:t>
            </a:r>
            <a:r>
              <a:rPr lang="ro-RO" sz="1000" dirty="0"/>
              <a:t> un cadou simbolic care să-i folosească în viitor.”</a:t>
            </a:r>
          </a:p>
          <a:p>
            <a:pPr marL="0" indent="0">
              <a:buNone/>
            </a:pPr>
            <a:r>
              <a:rPr lang="ro-RO" sz="1200" b="1" dirty="0"/>
              <a:t>- „</a:t>
            </a:r>
            <a:r>
              <a:rPr lang="ro-RO" sz="1200" b="1" dirty="0" err="1"/>
              <a:t>Graniţa</a:t>
            </a:r>
            <a:r>
              <a:rPr lang="ro-RO" sz="1200" b="1" dirty="0"/>
              <a:t>”. </a:t>
            </a:r>
            <a:r>
              <a:rPr lang="ro-RO" sz="1000" dirty="0"/>
              <a:t>Consemn: „</a:t>
            </a:r>
            <a:r>
              <a:rPr lang="ro-RO" sz="1000" dirty="0" err="1"/>
              <a:t>Graniţa</a:t>
            </a:r>
            <a:r>
              <a:rPr lang="ro-RO" sz="1000" dirty="0"/>
              <a:t> se va deschide pentru fiecare, pe rând, cu o </a:t>
            </a:r>
            <a:r>
              <a:rPr lang="ro-RO" sz="1000" dirty="0" err="1"/>
              <a:t>condiţie</a:t>
            </a:r>
            <a:r>
              <a:rPr lang="ro-RO" sz="1000" dirty="0"/>
              <a:t>: să-i </a:t>
            </a:r>
            <a:r>
              <a:rPr lang="ro-RO" sz="1000" dirty="0" err="1"/>
              <a:t>lăsaţi</a:t>
            </a:r>
            <a:r>
              <a:rPr lang="ro-RO" sz="1000" dirty="0"/>
              <a:t> trei lucruri din voi care vă împiedică să </a:t>
            </a:r>
            <a:r>
              <a:rPr lang="ro-RO" sz="1000" dirty="0" err="1"/>
              <a:t>ajungeţi</a:t>
            </a:r>
            <a:r>
              <a:rPr lang="ro-RO" sz="1000" dirty="0"/>
              <a:t> în viitorul dorit </a:t>
            </a:r>
            <a:r>
              <a:rPr lang="ro-RO" sz="1000" dirty="0" err="1"/>
              <a:t>şi</a:t>
            </a:r>
            <a:r>
              <a:rPr lang="ro-RO" sz="1000" dirty="0"/>
              <a:t> să </a:t>
            </a:r>
            <a:r>
              <a:rPr lang="ro-RO" sz="1000" dirty="0" err="1"/>
              <a:t>luaţi</a:t>
            </a:r>
            <a:r>
              <a:rPr lang="ro-RO" sz="1000" dirty="0"/>
              <a:t> trei lucruri din aceste întâlniri de care </a:t>
            </a:r>
            <a:r>
              <a:rPr lang="ro-RO" sz="1000" dirty="0" err="1"/>
              <a:t>aveţi</a:t>
            </a:r>
            <a:r>
              <a:rPr lang="ro-RO" sz="1000" dirty="0"/>
              <a:t> nevoie </a:t>
            </a:r>
            <a:r>
              <a:rPr lang="ro-RO" sz="1000" dirty="0" err="1"/>
              <a:t>şi</a:t>
            </a:r>
            <a:r>
              <a:rPr lang="ro-RO" sz="1000" dirty="0"/>
              <a:t> </a:t>
            </a:r>
            <a:r>
              <a:rPr lang="ro-RO" sz="1000" dirty="0" err="1"/>
              <a:t>ştiţi</a:t>
            </a:r>
            <a:r>
              <a:rPr lang="ro-RO" sz="1000" dirty="0"/>
              <a:t> că vă vor ajuta pe viitor.”</a:t>
            </a:r>
          </a:p>
          <a:p>
            <a:pPr marL="0" indent="0">
              <a:buNone/>
            </a:pPr>
            <a:r>
              <a:rPr lang="ro-RO" sz="1200" b="1" dirty="0"/>
              <a:t>- „Salutul grupului”.</a:t>
            </a:r>
          </a:p>
          <a:p>
            <a:pPr marL="0" indent="0">
              <a:buNone/>
            </a:pPr>
            <a:endParaRPr lang="ro-RO" sz="1000" dirty="0"/>
          </a:p>
          <a:p>
            <a:endParaRPr lang="en-GB" sz="1000" dirty="0"/>
          </a:p>
        </p:txBody>
      </p:sp>
      <p:pic>
        <p:nvPicPr>
          <p:cNvPr id="6" name="Picture 27">
            <a:extLst>
              <a:ext uri="{FF2B5EF4-FFF2-40B4-BE49-F238E27FC236}">
                <a16:creationId xmlns:a16="http://schemas.microsoft.com/office/drawing/2014/main" id="{FF8C393C-70D0-40C2-8A7B-789A7431B24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520" y="1353215"/>
            <a:ext cx="4440225" cy="3495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905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468560" y="195486"/>
            <a:ext cx="8712968"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000" b="1" dirty="0">
                <a:solidFill>
                  <a:schemeClr val="accent1"/>
                </a:solidFill>
                <a:latin typeface="Arial Black" panose="020B0A04020102020204" pitchFamily="34" charset="0"/>
                <a:cs typeface="Arial" pitchFamily="34" charset="0"/>
              </a:rPr>
              <a:t>3. REZULTATELE CERCETĂRII ȘI DISCUTAREA LOR</a:t>
            </a:r>
            <a:endParaRPr lang="ko-KR" altLang="en-US" sz="2000" b="1" dirty="0">
              <a:solidFill>
                <a:schemeClr val="accent1"/>
              </a:solidFill>
              <a:latin typeface="Arial Black" panose="020B0A04020102020204" pitchFamily="34" charset="0"/>
              <a:cs typeface="Arial" pitchFamily="34" charset="0"/>
            </a:endParaRPr>
          </a:p>
        </p:txBody>
      </p:sp>
      <p:sp>
        <p:nvSpPr>
          <p:cNvPr id="6" name="TextBox 5">
            <a:extLst>
              <a:ext uri="{FF2B5EF4-FFF2-40B4-BE49-F238E27FC236}">
                <a16:creationId xmlns:a16="http://schemas.microsoft.com/office/drawing/2014/main" id="{68A78881-8061-828A-50F2-DF8FAB539D1A}"/>
              </a:ext>
            </a:extLst>
          </p:cNvPr>
          <p:cNvSpPr txBox="1"/>
          <p:nvPr/>
        </p:nvSpPr>
        <p:spPr>
          <a:xfrm>
            <a:off x="899592" y="848189"/>
            <a:ext cx="7056784" cy="707886"/>
          </a:xfrm>
          <a:prstGeom prst="rect">
            <a:avLst/>
          </a:prstGeom>
          <a:noFill/>
        </p:spPr>
        <p:txBody>
          <a:bodyPr wrap="square">
            <a:spAutoFit/>
          </a:bodyPr>
          <a:lstStyle/>
          <a:p>
            <a:r>
              <a:rPr lang="ro-RO" sz="2000" b="1" dirty="0">
                <a:solidFill>
                  <a:srgbClr val="002060"/>
                </a:solidFill>
                <a:effectLst/>
                <a:latin typeface="Arial Black" panose="020B0A04020102020204" pitchFamily="34" charset="0"/>
                <a:ea typeface="Calibri" panose="020F0502020204030204" pitchFamily="34" charset="0"/>
              </a:rPr>
              <a:t>Rezultatele scalei stresului perceput la începutul şi sfârşitul  programului de consiliere </a:t>
            </a:r>
            <a:endParaRPr lang="ro-RO" sz="2000" dirty="0">
              <a:solidFill>
                <a:srgbClr val="002060"/>
              </a:solidFill>
              <a:latin typeface="Arial Black" panose="020B0A04020102020204" pitchFamily="34" charset="0"/>
            </a:endParaRPr>
          </a:p>
        </p:txBody>
      </p:sp>
      <p:graphicFrame>
        <p:nvGraphicFramePr>
          <p:cNvPr id="2" name="Chart 1">
            <a:extLst>
              <a:ext uri="{FF2B5EF4-FFF2-40B4-BE49-F238E27FC236}">
                <a16:creationId xmlns:a16="http://schemas.microsoft.com/office/drawing/2014/main" id="{5004B4F1-32DA-BE6F-D4A9-812A4A4D4210}"/>
              </a:ext>
            </a:extLst>
          </p:cNvPr>
          <p:cNvGraphicFramePr/>
          <p:nvPr>
            <p:extLst>
              <p:ext uri="{D42A27DB-BD31-4B8C-83A1-F6EECF244321}">
                <p14:modId xmlns:p14="http://schemas.microsoft.com/office/powerpoint/2010/main" val="2661180326"/>
              </p:ext>
            </p:extLst>
          </p:nvPr>
        </p:nvGraphicFramePr>
        <p:xfrm>
          <a:off x="4067944" y="2052568"/>
          <a:ext cx="4248472" cy="253755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1E641EB-9415-B760-E78C-77A8F07C5275}"/>
              </a:ext>
            </a:extLst>
          </p:cNvPr>
          <p:cNvSpPr txBox="1"/>
          <p:nvPr/>
        </p:nvSpPr>
        <p:spPr>
          <a:xfrm>
            <a:off x="107504" y="1797853"/>
            <a:ext cx="3600400" cy="3046988"/>
          </a:xfrm>
          <a:prstGeom prst="rect">
            <a:avLst/>
          </a:prstGeom>
          <a:noFill/>
        </p:spPr>
        <p:txBody>
          <a:bodyPr wrap="square" rtlCol="0">
            <a:spAutoFit/>
          </a:bodyPr>
          <a:lstStyle/>
          <a:p>
            <a:pPr algn="just"/>
            <a:r>
              <a:rPr lang="en-US" altLang="ko-KR" sz="1200" dirty="0" err="1">
                <a:latin typeface="Arial Narrow" panose="020B0606020202030204" pitchFamily="34" charset="0"/>
                <a:cs typeface="Arial" pitchFamily="34" charset="0"/>
              </a:rPr>
              <a:t>Pentru</a:t>
            </a:r>
            <a:r>
              <a:rPr lang="en-US" altLang="ko-KR" sz="1200" dirty="0">
                <a:latin typeface="Arial Narrow" panose="020B0606020202030204" pitchFamily="34" charset="0"/>
                <a:cs typeface="Arial" pitchFamily="34" charset="0"/>
              </a:rPr>
              <a:t> a </a:t>
            </a:r>
            <a:r>
              <a:rPr lang="en-US" altLang="ko-KR" sz="1200" dirty="0" err="1">
                <a:latin typeface="Arial Narrow" panose="020B0606020202030204" pitchFamily="34" charset="0"/>
                <a:cs typeface="Arial" pitchFamily="34" charset="0"/>
              </a:rPr>
              <a:t>stabili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dacă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diferențele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observate</a:t>
            </a:r>
            <a:r>
              <a:rPr lang="en-US" altLang="ko-KR" sz="1200" dirty="0">
                <a:latin typeface="Arial Narrow" panose="020B0606020202030204" pitchFamily="34" charset="0"/>
                <a:cs typeface="Arial" pitchFamily="34" charset="0"/>
              </a:rPr>
              <a:t> sunt </a:t>
            </a:r>
            <a:r>
              <a:rPr lang="en-US" altLang="ko-KR" sz="1200" dirty="0" err="1">
                <a:latin typeface="Arial Narrow" panose="020B0606020202030204" pitchFamily="34" charset="0"/>
                <a:cs typeface="Arial" pitchFamily="34" charset="0"/>
              </a:rPr>
              <a:t>și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semnificative</a:t>
            </a:r>
            <a:r>
              <a:rPr lang="en-US" altLang="ko-KR" sz="1200" dirty="0">
                <a:latin typeface="Arial Narrow" panose="020B0606020202030204" pitchFamily="34" charset="0"/>
                <a:cs typeface="Arial" pitchFamily="34" charset="0"/>
              </a:rPr>
              <a:t> din </a:t>
            </a:r>
            <a:r>
              <a:rPr lang="en-US" altLang="ko-KR" sz="1200" dirty="0" err="1">
                <a:latin typeface="Arial Narrow" panose="020B0606020202030204" pitchFamily="34" charset="0"/>
                <a:cs typeface="Arial" pitchFamily="34" charset="0"/>
              </a:rPr>
              <a:t>punct</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vedere</a:t>
            </a:r>
            <a:r>
              <a:rPr lang="en-US" altLang="ko-KR" sz="1200" dirty="0">
                <a:latin typeface="Arial Narrow" panose="020B0606020202030204" pitchFamily="34" charset="0"/>
                <a:cs typeface="Arial" pitchFamily="34" charset="0"/>
              </a:rPr>
              <a:t> statistic, s-a </a:t>
            </a:r>
            <a:r>
              <a:rPr lang="en-US" altLang="ko-KR" sz="1200" dirty="0" err="1">
                <a:latin typeface="Arial Narrow" panose="020B0606020202030204" pitchFamily="34" charset="0"/>
                <a:cs typeface="Arial" pitchFamily="34" charset="0"/>
              </a:rPr>
              <a:t>folosit</a:t>
            </a:r>
            <a:r>
              <a:rPr lang="en-US" altLang="ko-KR" sz="1200"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testul</a:t>
            </a:r>
            <a:r>
              <a:rPr lang="en-US" altLang="ko-KR" sz="1200" b="1" dirty="0">
                <a:latin typeface="Arial Narrow" panose="020B0606020202030204" pitchFamily="34" charset="0"/>
                <a:cs typeface="Arial" pitchFamily="34" charset="0"/>
              </a:rPr>
              <a:t> t </a:t>
            </a:r>
            <a:r>
              <a:rPr lang="en-US" altLang="ko-KR" sz="1200" b="1" dirty="0" err="1">
                <a:latin typeface="Arial Narrow" panose="020B0606020202030204" pitchFamily="34" charset="0"/>
                <a:cs typeface="Arial" pitchFamily="34" charset="0"/>
              </a:rPr>
              <a:t>pentru</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eşantioane</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dependente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urma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analizei</a:t>
            </a:r>
            <a:r>
              <a:rPr lang="en-US" altLang="ko-KR" sz="1200" dirty="0">
                <a:latin typeface="Arial Narrow" panose="020B0606020202030204" pitchFamily="34" charset="0"/>
                <a:cs typeface="Arial" pitchFamily="34" charset="0"/>
              </a:rPr>
              <a:t> comparative se </a:t>
            </a:r>
            <a:r>
              <a:rPr lang="en-US" altLang="ko-KR" sz="1200" dirty="0" err="1">
                <a:latin typeface="Arial Narrow" panose="020B0606020202030204" pitchFamily="34" charset="0"/>
                <a:cs typeface="Arial" pitchFamily="34" charset="0"/>
              </a:rPr>
              <a:t>identifică</a:t>
            </a:r>
            <a:r>
              <a:rPr lang="en-US" altLang="ko-KR" sz="1200" dirty="0">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diferențe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semnificative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între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valorile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stresului</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perceput</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evaluat</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inițial</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și</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valorile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obținute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în</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urma</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programului</a:t>
            </a:r>
            <a:r>
              <a:rPr lang="en-US" altLang="ko-KR" sz="1200" b="1" i="1" dirty="0">
                <a:solidFill>
                  <a:schemeClr val="tx2">
                    <a:lumMod val="75000"/>
                  </a:schemeClr>
                </a:solidFill>
                <a:latin typeface="Arial Narrow" panose="020B0606020202030204" pitchFamily="34" charset="0"/>
                <a:cs typeface="Arial" pitchFamily="34" charset="0"/>
              </a:rPr>
              <a:t> de </a:t>
            </a:r>
            <a:r>
              <a:rPr lang="en-US" altLang="ko-KR" sz="1200" b="1" i="1" dirty="0" err="1">
                <a:solidFill>
                  <a:schemeClr val="tx2">
                    <a:lumMod val="75000"/>
                  </a:schemeClr>
                </a:solidFill>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ceea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ce</a:t>
            </a:r>
            <a:r>
              <a:rPr lang="en-US" altLang="ko-KR" sz="1200" dirty="0">
                <a:latin typeface="Arial Narrow" panose="020B0606020202030204" pitchFamily="34" charset="0"/>
                <a:cs typeface="Arial" pitchFamily="34" charset="0"/>
              </a:rPr>
              <a:t> </a:t>
            </a:r>
            <a:r>
              <a:rPr lang="en-US" altLang="ko-KR" sz="1200" b="1" dirty="0" err="1">
                <a:solidFill>
                  <a:srgbClr val="C00000"/>
                </a:solidFill>
                <a:latin typeface="Arial Narrow" panose="020B0606020202030204" pitchFamily="34" charset="0"/>
                <a:cs typeface="Arial" pitchFamily="34" charset="0"/>
              </a:rPr>
              <a:t>confirmă</a:t>
            </a:r>
            <a:r>
              <a:rPr lang="en-US" altLang="ko-KR" sz="1200" b="1" dirty="0">
                <a:solidFill>
                  <a:srgbClr val="C00000"/>
                </a:solidFill>
                <a:latin typeface="Arial Narrow" panose="020B0606020202030204" pitchFamily="34" charset="0"/>
                <a:cs typeface="Arial" pitchFamily="34" charset="0"/>
              </a:rPr>
              <a:t> prima </a:t>
            </a:r>
            <a:r>
              <a:rPr lang="en-US" altLang="ko-KR" sz="1200" b="1" dirty="0" err="1">
                <a:solidFill>
                  <a:srgbClr val="C00000"/>
                </a:solidFill>
                <a:latin typeface="Arial Narrow" panose="020B0606020202030204" pitchFamily="34" charset="0"/>
                <a:cs typeface="Arial" pitchFamily="34" charset="0"/>
              </a:rPr>
              <a:t>ipoteză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între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nivelul</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stresului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perceput</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înainte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şi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după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aplicarea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programului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prin</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metoda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psihodramei</a:t>
            </a:r>
            <a:r>
              <a:rPr lang="en-US" altLang="ko-KR" sz="1200" dirty="0">
                <a:latin typeface="Arial Narrow" panose="020B0606020202030204" pitchFamily="34" charset="0"/>
                <a:cs typeface="Arial" pitchFamily="34" charset="0"/>
              </a:rPr>
              <a:t> la </a:t>
            </a:r>
            <a:r>
              <a:rPr lang="en-US" altLang="ko-KR" sz="1200" dirty="0" err="1">
                <a:latin typeface="Arial Narrow" panose="020B0606020202030204" pitchFamily="34" charset="0"/>
                <a:cs typeface="Arial" pitchFamily="34" charset="0"/>
              </a:rPr>
              <a:t>elevii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liceu</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există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diferenţe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semnificative</a:t>
            </a:r>
            <a:r>
              <a:rPr lang="en-US" altLang="ko-KR" sz="1200" dirty="0">
                <a:latin typeface="Arial Narrow" panose="020B0606020202030204" pitchFamily="34" charset="0"/>
                <a:cs typeface="Arial" pitchFamily="34" charset="0"/>
              </a:rPr>
              <a:t>.</a:t>
            </a:r>
          </a:p>
          <a:p>
            <a:pPr algn="just"/>
            <a:r>
              <a:rPr lang="en-US" altLang="ko-KR" sz="1200" dirty="0">
                <a:latin typeface="Arial Narrow" panose="020B0606020202030204" pitchFamily="34" charset="0"/>
                <a:cs typeface="Arial" pitchFamily="34" charset="0"/>
              </a:rPr>
              <a:t>Media </a:t>
            </a:r>
            <a:r>
              <a:rPr lang="en-US" altLang="ko-KR" sz="1200" dirty="0" err="1">
                <a:latin typeface="Arial Narrow" panose="020B0606020202030204" pitchFamily="34" charset="0"/>
                <a:cs typeface="Arial" pitchFamily="34" charset="0"/>
              </a:rPr>
              <a:t>stresului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perceput</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inițial</a:t>
            </a:r>
            <a:r>
              <a:rPr lang="en-US" altLang="ko-KR" sz="1200" dirty="0">
                <a:latin typeface="Arial Narrow" panose="020B0606020202030204" pitchFamily="34" charset="0"/>
                <a:cs typeface="Arial" pitchFamily="34" charset="0"/>
              </a:rPr>
              <a:t> (M= 77.55, SD = 9,730) </a:t>
            </a:r>
            <a:r>
              <a:rPr lang="en-US" altLang="ko-KR" sz="1200" dirty="0" err="1">
                <a:latin typeface="Arial Narrow" panose="020B0606020202030204" pitchFamily="34" charset="0"/>
                <a:cs typeface="Arial" pitchFamily="34" charset="0"/>
              </a:rPr>
              <a:t>diferă</a:t>
            </a:r>
            <a:r>
              <a:rPr lang="en-US" altLang="ko-KR" sz="1200" dirty="0">
                <a:latin typeface="Arial Narrow" panose="020B0606020202030204" pitchFamily="34" charset="0"/>
                <a:cs typeface="Arial" pitchFamily="34" charset="0"/>
              </a:rPr>
              <a:t> (t=5.654, </a:t>
            </a:r>
            <a:r>
              <a:rPr lang="en-US" altLang="ko-KR" sz="1200" dirty="0" err="1">
                <a:latin typeface="Arial Narrow" panose="020B0606020202030204" pitchFamily="34" charset="0"/>
                <a:cs typeface="Arial" pitchFamily="34" charset="0"/>
              </a:rPr>
              <a:t>df</a:t>
            </a:r>
            <a:r>
              <a:rPr lang="en-US" altLang="ko-KR" sz="1200" dirty="0">
                <a:latin typeface="Arial Narrow" panose="020B0606020202030204" pitchFamily="34" charset="0"/>
                <a:cs typeface="Arial" pitchFamily="34" charset="0"/>
              </a:rPr>
              <a:t> = 10, p≤ 0.01) de media </a:t>
            </a:r>
            <a:r>
              <a:rPr lang="en-US" altLang="ko-KR" sz="1200" dirty="0" err="1">
                <a:latin typeface="Arial Narrow" panose="020B0606020202030204" pitchFamily="34" charset="0"/>
                <a:cs typeface="Arial" pitchFamily="34" charset="0"/>
              </a:rPr>
              <a:t>stresului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perceput</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evaluat</a:t>
            </a:r>
            <a:r>
              <a:rPr lang="en-US" altLang="ko-KR" sz="1200" dirty="0">
                <a:latin typeface="Arial Narrow" panose="020B0606020202030204" pitchFamily="34" charset="0"/>
                <a:cs typeface="Arial" pitchFamily="34" charset="0"/>
              </a:rPr>
              <a:t> la </a:t>
            </a:r>
            <a:r>
              <a:rPr lang="en-US" altLang="ko-KR" sz="1200" dirty="0" err="1">
                <a:latin typeface="Arial Narrow" panose="020B0606020202030204" pitchFamily="34" charset="0"/>
                <a:cs typeface="Arial" pitchFamily="34" charset="0"/>
              </a:rPr>
              <a:t>finalul</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programului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(M= 62,73, SD = 8,912). </a:t>
            </a:r>
            <a:r>
              <a:rPr lang="en-US" altLang="ko-KR" sz="1200" dirty="0" err="1">
                <a:latin typeface="Arial Narrow" panose="020B0606020202030204" pitchFamily="34" charset="0"/>
                <a:cs typeface="Arial" pitchFamily="34" charset="0"/>
              </a:rPr>
              <a:t>Diferenţa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dintre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medii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de 14,82; </a:t>
            </a:r>
            <a:r>
              <a:rPr lang="en-US" altLang="ko-KR" sz="1200" dirty="0" err="1">
                <a:latin typeface="Arial Narrow" panose="020B0606020202030204" pitchFamily="34" charset="0"/>
                <a:cs typeface="Arial" pitchFamily="34" charset="0"/>
              </a:rPr>
              <a:t>intervalul</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încredere</a:t>
            </a:r>
            <a:r>
              <a:rPr lang="en-US" altLang="ko-KR" sz="1200" dirty="0">
                <a:latin typeface="Arial Narrow" panose="020B0606020202030204" pitchFamily="34" charset="0"/>
                <a:cs typeface="Arial" pitchFamily="34" charset="0"/>
              </a:rPr>
              <a:t> de 95% </a:t>
            </a:r>
            <a:r>
              <a:rPr lang="en-US" altLang="ko-KR" sz="1200" dirty="0" err="1">
                <a:latin typeface="Arial Narrow" panose="020B0606020202030204" pitchFamily="34" charset="0"/>
                <a:cs typeface="Arial" pitchFamily="34" charset="0"/>
              </a:rPr>
              <a:t>pentru</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această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diferenţă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de la 8.97 la 20.65, </a:t>
            </a:r>
            <a:r>
              <a:rPr lang="en-US" altLang="ko-KR" sz="1200" dirty="0" err="1">
                <a:latin typeface="Arial Narrow" panose="020B0606020202030204" pitchFamily="34" charset="0"/>
                <a:cs typeface="Arial" pitchFamily="34" charset="0"/>
              </a:rPr>
              <a:t>eroarea</a:t>
            </a:r>
            <a:r>
              <a:rPr lang="en-US" altLang="ko-KR" sz="1200" dirty="0">
                <a:latin typeface="Arial Narrow" panose="020B0606020202030204" pitchFamily="34" charset="0"/>
                <a:cs typeface="Arial" pitchFamily="34" charset="0"/>
              </a:rPr>
              <a:t> standard de </a:t>
            </a:r>
            <a:r>
              <a:rPr lang="en-US" altLang="ko-KR" sz="1200" dirty="0" err="1">
                <a:latin typeface="Arial Narrow" panose="020B0606020202030204" pitchFamily="34" charset="0"/>
                <a:cs typeface="Arial" pitchFamily="34" charset="0"/>
              </a:rPr>
              <a:t>diferență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2.621.</a:t>
            </a:r>
          </a:p>
        </p:txBody>
      </p:sp>
    </p:spTree>
    <p:extLst>
      <p:ext uri="{BB962C8B-B14F-4D97-AF65-F5344CB8AC3E}">
        <p14:creationId xmlns:p14="http://schemas.microsoft.com/office/powerpoint/2010/main" val="1164212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468560" y="195486"/>
            <a:ext cx="8712968"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000" b="1" dirty="0">
                <a:solidFill>
                  <a:schemeClr val="accent1"/>
                </a:solidFill>
                <a:latin typeface="Arial Black" panose="020B0A04020102020204" pitchFamily="34" charset="0"/>
                <a:cs typeface="Arial" pitchFamily="34" charset="0"/>
              </a:rPr>
              <a:t>3. REZULTATELE CERCETĂRII ȘI DISCUTAREA LOR</a:t>
            </a:r>
            <a:endParaRPr lang="ko-KR" altLang="en-US" sz="2000" b="1" dirty="0">
              <a:solidFill>
                <a:schemeClr val="accent1"/>
              </a:solidFill>
              <a:latin typeface="Arial Black" panose="020B0A04020102020204" pitchFamily="34" charset="0"/>
              <a:cs typeface="Arial" pitchFamily="34" charset="0"/>
            </a:endParaRPr>
          </a:p>
        </p:txBody>
      </p:sp>
      <p:sp>
        <p:nvSpPr>
          <p:cNvPr id="6" name="TextBox 5">
            <a:extLst>
              <a:ext uri="{FF2B5EF4-FFF2-40B4-BE49-F238E27FC236}">
                <a16:creationId xmlns:a16="http://schemas.microsoft.com/office/drawing/2014/main" id="{68A78881-8061-828A-50F2-DF8FAB539D1A}"/>
              </a:ext>
            </a:extLst>
          </p:cNvPr>
          <p:cNvSpPr txBox="1"/>
          <p:nvPr/>
        </p:nvSpPr>
        <p:spPr>
          <a:xfrm>
            <a:off x="899592" y="848189"/>
            <a:ext cx="6912768" cy="707886"/>
          </a:xfrm>
          <a:prstGeom prst="rect">
            <a:avLst/>
          </a:prstGeom>
          <a:noFill/>
        </p:spPr>
        <p:txBody>
          <a:bodyPr wrap="square">
            <a:spAutoFit/>
          </a:bodyPr>
          <a:lstStyle/>
          <a:p>
            <a:r>
              <a:rPr lang="ro-RO" sz="2000" b="1" dirty="0">
                <a:solidFill>
                  <a:srgbClr val="002060"/>
                </a:solidFill>
                <a:effectLst/>
                <a:latin typeface="Arial Black" panose="020B0A04020102020204" pitchFamily="34" charset="0"/>
                <a:ea typeface="Calibri" panose="020F0502020204030204" pitchFamily="34" charset="0"/>
              </a:rPr>
              <a:t>Rezultatele scalei sentimentului de coerență la începutul şi sfârşitul  programului de consiliere </a:t>
            </a:r>
            <a:endParaRPr lang="ro-RO" sz="2000" dirty="0">
              <a:solidFill>
                <a:srgbClr val="002060"/>
              </a:solidFill>
              <a:latin typeface="Arial Black" panose="020B0A04020102020204" pitchFamily="34" charset="0"/>
            </a:endParaRPr>
          </a:p>
        </p:txBody>
      </p:sp>
      <p:graphicFrame>
        <p:nvGraphicFramePr>
          <p:cNvPr id="3" name="Chart 2">
            <a:extLst>
              <a:ext uri="{FF2B5EF4-FFF2-40B4-BE49-F238E27FC236}">
                <a16:creationId xmlns:a16="http://schemas.microsoft.com/office/drawing/2014/main" id="{06418D86-18B6-93C6-8EE2-B51D3781CB10}"/>
              </a:ext>
            </a:extLst>
          </p:cNvPr>
          <p:cNvGraphicFramePr/>
          <p:nvPr>
            <p:extLst>
              <p:ext uri="{D42A27DB-BD31-4B8C-83A1-F6EECF244321}">
                <p14:modId xmlns:p14="http://schemas.microsoft.com/office/powerpoint/2010/main" val="4100284710"/>
              </p:ext>
            </p:extLst>
          </p:nvPr>
        </p:nvGraphicFramePr>
        <p:xfrm>
          <a:off x="450776" y="1935281"/>
          <a:ext cx="4086200" cy="2523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68165D0-F9FC-183E-89CB-6C4EE719E14B}"/>
              </a:ext>
            </a:extLst>
          </p:cNvPr>
          <p:cNvSpPr txBox="1"/>
          <p:nvPr/>
        </p:nvSpPr>
        <p:spPr>
          <a:xfrm>
            <a:off x="4716016" y="1851670"/>
            <a:ext cx="3744416" cy="2862322"/>
          </a:xfrm>
          <a:prstGeom prst="rect">
            <a:avLst/>
          </a:prstGeom>
          <a:noFill/>
        </p:spPr>
        <p:txBody>
          <a:bodyPr wrap="square" rtlCol="0">
            <a:spAutoFit/>
          </a:bodyPr>
          <a:lstStyle/>
          <a:p>
            <a:pPr algn="just"/>
            <a:r>
              <a:rPr lang="en-US" altLang="ko-KR" sz="1200" dirty="0" err="1">
                <a:latin typeface="Arial Narrow" panose="020B0606020202030204" pitchFamily="34" charset="0"/>
                <a:cs typeface="Arial" pitchFamily="34" charset="0"/>
              </a:rPr>
              <a:t>Pentru</a:t>
            </a:r>
            <a:r>
              <a:rPr lang="en-US" altLang="ko-KR" sz="1200" dirty="0">
                <a:latin typeface="Arial Narrow" panose="020B0606020202030204" pitchFamily="34" charset="0"/>
                <a:cs typeface="Arial" pitchFamily="34" charset="0"/>
              </a:rPr>
              <a:t> a </a:t>
            </a:r>
            <a:r>
              <a:rPr lang="en-US" altLang="ko-KR" sz="1200" dirty="0" err="1">
                <a:latin typeface="Arial Narrow" panose="020B0606020202030204" pitchFamily="34" charset="0"/>
                <a:cs typeface="Arial" pitchFamily="34" charset="0"/>
              </a:rPr>
              <a:t>stabili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dacă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diferențele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observate</a:t>
            </a:r>
            <a:r>
              <a:rPr lang="en-US" altLang="ko-KR" sz="1200" dirty="0">
                <a:latin typeface="Arial Narrow" panose="020B0606020202030204" pitchFamily="34" charset="0"/>
                <a:cs typeface="Arial" pitchFamily="34" charset="0"/>
              </a:rPr>
              <a:t> sunt </a:t>
            </a:r>
            <a:r>
              <a:rPr lang="en-US" altLang="ko-KR" sz="1200" dirty="0" err="1">
                <a:latin typeface="Arial Narrow" panose="020B0606020202030204" pitchFamily="34" charset="0"/>
                <a:cs typeface="Arial" pitchFamily="34" charset="0"/>
              </a:rPr>
              <a:t>și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semnificative</a:t>
            </a:r>
            <a:r>
              <a:rPr lang="en-US" altLang="ko-KR" sz="1200" dirty="0">
                <a:latin typeface="Arial Narrow" panose="020B0606020202030204" pitchFamily="34" charset="0"/>
                <a:cs typeface="Arial" pitchFamily="34" charset="0"/>
              </a:rPr>
              <a:t> din </a:t>
            </a:r>
            <a:r>
              <a:rPr lang="en-US" altLang="ko-KR" sz="1200" dirty="0" err="1">
                <a:latin typeface="Arial Narrow" panose="020B0606020202030204" pitchFamily="34" charset="0"/>
                <a:cs typeface="Arial" pitchFamily="34" charset="0"/>
              </a:rPr>
              <a:t>punct</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vedere</a:t>
            </a:r>
            <a:r>
              <a:rPr lang="en-US" altLang="ko-KR" sz="1200" dirty="0">
                <a:latin typeface="Arial Narrow" panose="020B0606020202030204" pitchFamily="34" charset="0"/>
                <a:cs typeface="Arial" pitchFamily="34" charset="0"/>
              </a:rPr>
              <a:t> statistic, s-a </a:t>
            </a:r>
            <a:r>
              <a:rPr lang="en-US" altLang="ko-KR" sz="1200" dirty="0" err="1">
                <a:latin typeface="Arial Narrow" panose="020B0606020202030204" pitchFamily="34" charset="0"/>
                <a:cs typeface="Arial" pitchFamily="34" charset="0"/>
              </a:rPr>
              <a:t>folosit</a:t>
            </a:r>
            <a:r>
              <a:rPr lang="en-US" altLang="ko-KR" sz="1200"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testul</a:t>
            </a:r>
            <a:r>
              <a:rPr lang="en-US" altLang="ko-KR" sz="1200" b="1" dirty="0">
                <a:latin typeface="Arial Narrow" panose="020B0606020202030204" pitchFamily="34" charset="0"/>
                <a:cs typeface="Arial" pitchFamily="34" charset="0"/>
              </a:rPr>
              <a:t> t </a:t>
            </a:r>
            <a:r>
              <a:rPr lang="en-US" altLang="ko-KR" sz="1200" b="1" dirty="0" err="1">
                <a:latin typeface="Arial Narrow" panose="020B0606020202030204" pitchFamily="34" charset="0"/>
                <a:cs typeface="Arial" pitchFamily="34" charset="0"/>
              </a:rPr>
              <a:t>pentru</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eşantioane</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dependente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urma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analizei</a:t>
            </a:r>
            <a:r>
              <a:rPr lang="en-US" altLang="ko-KR" sz="1200" dirty="0">
                <a:latin typeface="Arial Narrow" panose="020B0606020202030204" pitchFamily="34" charset="0"/>
                <a:cs typeface="Arial" pitchFamily="34" charset="0"/>
              </a:rPr>
              <a:t> comparative se </a:t>
            </a:r>
            <a:r>
              <a:rPr lang="en-US" altLang="ko-KR" sz="1200" dirty="0" err="1">
                <a:latin typeface="Arial Narrow" panose="020B0606020202030204" pitchFamily="34" charset="0"/>
                <a:cs typeface="Arial" pitchFamily="34" charset="0"/>
              </a:rPr>
              <a:t>identifică</a:t>
            </a:r>
            <a:r>
              <a:rPr lang="en-US" altLang="ko-KR" sz="1200" dirty="0">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diferențe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semnificative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între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valorile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sentimentului</a:t>
            </a:r>
            <a:r>
              <a:rPr lang="en-US" altLang="ko-KR" sz="1200" b="1" i="1" dirty="0">
                <a:solidFill>
                  <a:schemeClr val="tx2">
                    <a:lumMod val="75000"/>
                  </a:schemeClr>
                </a:solidFill>
                <a:latin typeface="Arial Narrow" panose="020B0606020202030204" pitchFamily="34" charset="0"/>
                <a:cs typeface="Arial" pitchFamily="34" charset="0"/>
              </a:rPr>
              <a:t> de </a:t>
            </a:r>
            <a:r>
              <a:rPr lang="en-US" altLang="ko-KR" sz="1200" b="1" i="1" dirty="0" err="1">
                <a:solidFill>
                  <a:schemeClr val="tx2">
                    <a:lumMod val="75000"/>
                  </a:schemeClr>
                </a:solidFill>
                <a:latin typeface="Arial Narrow" panose="020B0606020202030204" pitchFamily="34" charset="0"/>
                <a:cs typeface="Arial" pitchFamily="34" charset="0"/>
              </a:rPr>
              <a:t>coerență</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evaluat</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inițial</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și</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valorile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obținute</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în</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urma</a:t>
            </a:r>
            <a:r>
              <a:rPr lang="en-US" altLang="ko-KR" sz="1200" b="1" i="1" dirty="0">
                <a:solidFill>
                  <a:schemeClr val="tx2">
                    <a:lumMod val="75000"/>
                  </a:schemeClr>
                </a:solidFill>
                <a:latin typeface="Arial Narrow" panose="020B0606020202030204" pitchFamily="34" charset="0"/>
                <a:cs typeface="Arial" pitchFamily="34" charset="0"/>
              </a:rPr>
              <a:t> </a:t>
            </a:r>
            <a:r>
              <a:rPr lang="en-US" altLang="ko-KR" sz="1200" b="1" i="1" dirty="0" err="1">
                <a:solidFill>
                  <a:schemeClr val="tx2">
                    <a:lumMod val="75000"/>
                  </a:schemeClr>
                </a:solidFill>
                <a:latin typeface="Arial Narrow" panose="020B0606020202030204" pitchFamily="34" charset="0"/>
                <a:cs typeface="Arial" pitchFamily="34" charset="0"/>
              </a:rPr>
              <a:t>programului</a:t>
            </a:r>
            <a:r>
              <a:rPr lang="en-US" altLang="ko-KR" sz="1200" b="1" i="1" dirty="0">
                <a:solidFill>
                  <a:schemeClr val="tx2">
                    <a:lumMod val="75000"/>
                  </a:schemeClr>
                </a:solidFill>
                <a:latin typeface="Arial Narrow" panose="020B0606020202030204" pitchFamily="34" charset="0"/>
                <a:cs typeface="Arial" pitchFamily="34" charset="0"/>
              </a:rPr>
              <a:t> de </a:t>
            </a:r>
            <a:r>
              <a:rPr lang="en-US" altLang="ko-KR" sz="1200" b="1" i="1" dirty="0" err="1">
                <a:solidFill>
                  <a:schemeClr val="tx2">
                    <a:lumMod val="75000"/>
                  </a:schemeClr>
                </a:solidFill>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ceea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ce</a:t>
            </a:r>
            <a:r>
              <a:rPr lang="en-US" altLang="ko-KR" sz="1200"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confirmă</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cea</a:t>
            </a:r>
            <a:r>
              <a:rPr lang="en-US" altLang="ko-KR" sz="1200" b="1" dirty="0">
                <a:latin typeface="Arial Narrow" panose="020B0606020202030204" pitchFamily="34" charset="0"/>
                <a:cs typeface="Arial" pitchFamily="34" charset="0"/>
              </a:rPr>
              <a:t> de-a </a:t>
            </a:r>
            <a:r>
              <a:rPr lang="en-US" altLang="ko-KR" sz="1200" b="1" dirty="0" err="1">
                <a:latin typeface="Arial Narrow" panose="020B0606020202030204" pitchFamily="34" charset="0"/>
                <a:cs typeface="Arial" pitchFamily="34" charset="0"/>
              </a:rPr>
              <a:t>doua</a:t>
            </a:r>
            <a:r>
              <a:rPr lang="en-US" altLang="ko-KR" sz="1200" b="1" dirty="0">
                <a:latin typeface="Arial Narrow" panose="020B0606020202030204" pitchFamily="34" charset="0"/>
                <a:cs typeface="Arial" pitchFamily="34" charset="0"/>
              </a:rPr>
              <a:t> </a:t>
            </a:r>
            <a:r>
              <a:rPr lang="en-US" altLang="ko-KR" sz="1200" b="1" dirty="0" err="1">
                <a:latin typeface="Arial Narrow" panose="020B0606020202030204" pitchFamily="34" charset="0"/>
                <a:cs typeface="Arial" pitchFamily="34" charset="0"/>
              </a:rPr>
              <a:t>ipoteză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și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anume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că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între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nivelul</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sentimentului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coerență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înainte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şi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după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aplicarea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programului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prin</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metoda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psihodramei</a:t>
            </a:r>
            <a:r>
              <a:rPr lang="en-US" altLang="ko-KR" sz="1200" dirty="0">
                <a:latin typeface="Arial Narrow" panose="020B0606020202030204" pitchFamily="34" charset="0"/>
                <a:cs typeface="Arial" pitchFamily="34" charset="0"/>
              </a:rPr>
              <a:t> la </a:t>
            </a:r>
            <a:r>
              <a:rPr lang="en-US" altLang="ko-KR" sz="1200" dirty="0" err="1">
                <a:latin typeface="Arial Narrow" panose="020B0606020202030204" pitchFamily="34" charset="0"/>
                <a:cs typeface="Arial" pitchFamily="34" charset="0"/>
              </a:rPr>
              <a:t>elevii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liceu</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există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diferenţe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semnificative</a:t>
            </a:r>
            <a:r>
              <a:rPr lang="en-US" altLang="ko-KR" sz="1200" dirty="0">
                <a:latin typeface="Arial Narrow" panose="020B0606020202030204" pitchFamily="34" charset="0"/>
                <a:cs typeface="Arial" pitchFamily="34" charset="0"/>
              </a:rPr>
              <a:t>.</a:t>
            </a:r>
          </a:p>
          <a:p>
            <a:pPr algn="just"/>
            <a:r>
              <a:rPr lang="en-US" altLang="ko-KR" sz="1200" dirty="0">
                <a:latin typeface="Arial Narrow" panose="020B0606020202030204" pitchFamily="34" charset="0"/>
                <a:cs typeface="Arial" pitchFamily="34" charset="0"/>
              </a:rPr>
              <a:t>Media </a:t>
            </a:r>
            <a:r>
              <a:rPr lang="en-US" altLang="ko-KR" sz="1200" dirty="0" err="1">
                <a:latin typeface="Arial Narrow" panose="020B0606020202030204" pitchFamily="34" charset="0"/>
                <a:cs typeface="Arial" pitchFamily="34" charset="0"/>
              </a:rPr>
              <a:t>sentimentului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coerență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inițial</a:t>
            </a:r>
            <a:r>
              <a:rPr lang="en-US" altLang="ko-KR" sz="1200" dirty="0">
                <a:latin typeface="Arial Narrow" panose="020B0606020202030204" pitchFamily="34" charset="0"/>
                <a:cs typeface="Arial" pitchFamily="34" charset="0"/>
              </a:rPr>
              <a:t> (M= 110.64, SD = 12,871) </a:t>
            </a:r>
            <a:r>
              <a:rPr lang="en-US" altLang="ko-KR" sz="1200" dirty="0" err="1">
                <a:latin typeface="Arial Narrow" panose="020B0606020202030204" pitchFamily="34" charset="0"/>
                <a:cs typeface="Arial" pitchFamily="34" charset="0"/>
              </a:rPr>
              <a:t>diferă</a:t>
            </a:r>
            <a:r>
              <a:rPr lang="en-US" altLang="ko-KR" sz="1200" dirty="0">
                <a:latin typeface="Arial Narrow" panose="020B0606020202030204" pitchFamily="34" charset="0"/>
                <a:cs typeface="Arial" pitchFamily="34" charset="0"/>
              </a:rPr>
              <a:t> (t = -5.359, </a:t>
            </a:r>
            <a:r>
              <a:rPr lang="en-US" altLang="ko-KR" sz="1200" dirty="0" err="1">
                <a:latin typeface="Arial Narrow" panose="020B0606020202030204" pitchFamily="34" charset="0"/>
                <a:cs typeface="Arial" pitchFamily="34" charset="0"/>
              </a:rPr>
              <a:t>df</a:t>
            </a:r>
            <a:r>
              <a:rPr lang="en-US" altLang="ko-KR" sz="1200" dirty="0">
                <a:latin typeface="Arial Narrow" panose="020B0606020202030204" pitchFamily="34" charset="0"/>
                <a:cs typeface="Arial" pitchFamily="34" charset="0"/>
              </a:rPr>
              <a:t> = 10, p≤ 0.01) de media </a:t>
            </a:r>
            <a:r>
              <a:rPr lang="en-US" altLang="ko-KR" sz="1200" dirty="0" err="1">
                <a:latin typeface="Arial Narrow" panose="020B0606020202030204" pitchFamily="34" charset="0"/>
                <a:cs typeface="Arial" pitchFamily="34" charset="0"/>
              </a:rPr>
              <a:t>stresului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perceput</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evaluat</a:t>
            </a:r>
            <a:r>
              <a:rPr lang="en-US" altLang="ko-KR" sz="1200" dirty="0">
                <a:latin typeface="Arial Narrow" panose="020B0606020202030204" pitchFamily="34" charset="0"/>
                <a:cs typeface="Arial" pitchFamily="34" charset="0"/>
              </a:rPr>
              <a:t> la </a:t>
            </a:r>
            <a:r>
              <a:rPr lang="en-US" altLang="ko-KR" sz="1200" dirty="0" err="1">
                <a:latin typeface="Arial Narrow" panose="020B0606020202030204" pitchFamily="34" charset="0"/>
                <a:cs typeface="Arial" pitchFamily="34" charset="0"/>
              </a:rPr>
              <a:t>finalul</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programului</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consiliere</a:t>
            </a:r>
            <a:r>
              <a:rPr lang="en-US" altLang="ko-KR" sz="1200" dirty="0">
                <a:latin typeface="Arial Narrow" panose="020B0606020202030204" pitchFamily="34" charset="0"/>
                <a:cs typeface="Arial" pitchFamily="34" charset="0"/>
              </a:rPr>
              <a:t>  (M= 135,91, SD = 11,059). </a:t>
            </a:r>
            <a:r>
              <a:rPr lang="en-US" altLang="ko-KR" sz="1200" dirty="0" err="1">
                <a:latin typeface="Arial Narrow" panose="020B0606020202030204" pitchFamily="34" charset="0"/>
                <a:cs typeface="Arial" pitchFamily="34" charset="0"/>
              </a:rPr>
              <a:t>Diferenţa</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dintre</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medii</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de -25.273; </a:t>
            </a:r>
            <a:r>
              <a:rPr lang="en-US" altLang="ko-KR" sz="1200" dirty="0" err="1">
                <a:latin typeface="Arial Narrow" panose="020B0606020202030204" pitchFamily="34" charset="0"/>
                <a:cs typeface="Arial" pitchFamily="34" charset="0"/>
              </a:rPr>
              <a:t>intervalul</a:t>
            </a:r>
            <a:r>
              <a:rPr lang="en-US" altLang="ko-KR" sz="1200" dirty="0">
                <a:latin typeface="Arial Narrow" panose="020B0606020202030204" pitchFamily="34" charset="0"/>
                <a:cs typeface="Arial" pitchFamily="34" charset="0"/>
              </a:rPr>
              <a:t> de </a:t>
            </a:r>
            <a:r>
              <a:rPr lang="en-US" altLang="ko-KR" sz="1200" dirty="0" err="1">
                <a:latin typeface="Arial Narrow" panose="020B0606020202030204" pitchFamily="34" charset="0"/>
                <a:cs typeface="Arial" pitchFamily="34" charset="0"/>
              </a:rPr>
              <a:t>încredere</a:t>
            </a:r>
            <a:r>
              <a:rPr lang="en-US" altLang="ko-KR" sz="1200" dirty="0">
                <a:latin typeface="Arial Narrow" panose="020B0606020202030204" pitchFamily="34" charset="0"/>
                <a:cs typeface="Arial" pitchFamily="34" charset="0"/>
              </a:rPr>
              <a:t> de 95% </a:t>
            </a:r>
            <a:r>
              <a:rPr lang="en-US" altLang="ko-KR" sz="1200" dirty="0" err="1">
                <a:latin typeface="Arial Narrow" panose="020B0606020202030204" pitchFamily="34" charset="0"/>
                <a:cs typeface="Arial" pitchFamily="34" charset="0"/>
              </a:rPr>
              <a:t>pentru</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această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diferenţă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de la -35.780 la -14.765, </a:t>
            </a:r>
            <a:r>
              <a:rPr lang="en-US" altLang="ko-KR" sz="1200" dirty="0" err="1">
                <a:latin typeface="Arial Narrow" panose="020B0606020202030204" pitchFamily="34" charset="0"/>
                <a:cs typeface="Arial" pitchFamily="34" charset="0"/>
              </a:rPr>
              <a:t>eroarea</a:t>
            </a:r>
            <a:r>
              <a:rPr lang="en-US" altLang="ko-KR" sz="1200" dirty="0">
                <a:latin typeface="Arial Narrow" panose="020B0606020202030204" pitchFamily="34" charset="0"/>
                <a:cs typeface="Arial" pitchFamily="34" charset="0"/>
              </a:rPr>
              <a:t> standard de </a:t>
            </a:r>
            <a:r>
              <a:rPr lang="en-US" altLang="ko-KR" sz="1200" dirty="0" err="1">
                <a:latin typeface="Arial Narrow" panose="020B0606020202030204" pitchFamily="34" charset="0"/>
                <a:cs typeface="Arial" pitchFamily="34" charset="0"/>
              </a:rPr>
              <a:t>diferență</a:t>
            </a:r>
            <a:r>
              <a:rPr lang="en-US" altLang="ko-KR" sz="1200" dirty="0">
                <a:latin typeface="Arial Narrow" panose="020B0606020202030204" pitchFamily="34" charset="0"/>
                <a:cs typeface="Arial" pitchFamily="34" charset="0"/>
              </a:rPr>
              <a:t> </a:t>
            </a:r>
            <a:r>
              <a:rPr lang="en-US" altLang="ko-KR" sz="1200" dirty="0" err="1">
                <a:latin typeface="Arial Narrow" panose="020B0606020202030204" pitchFamily="34" charset="0"/>
                <a:cs typeface="Arial" pitchFamily="34" charset="0"/>
              </a:rPr>
              <a:t>este</a:t>
            </a:r>
            <a:r>
              <a:rPr lang="en-US" altLang="ko-KR" sz="1200" dirty="0">
                <a:latin typeface="Arial Narrow" panose="020B0606020202030204" pitchFamily="34" charset="0"/>
                <a:cs typeface="Arial" pitchFamily="34" charset="0"/>
              </a:rPr>
              <a:t> 4.716.</a:t>
            </a:r>
          </a:p>
        </p:txBody>
      </p:sp>
    </p:spTree>
    <p:extLst>
      <p:ext uri="{BB962C8B-B14F-4D97-AF65-F5344CB8AC3E}">
        <p14:creationId xmlns:p14="http://schemas.microsoft.com/office/powerpoint/2010/main" val="23143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Deschide fotografia">
            <a:extLst>
              <a:ext uri="{FF2B5EF4-FFF2-40B4-BE49-F238E27FC236}">
                <a16:creationId xmlns:a16="http://schemas.microsoft.com/office/drawing/2014/main" id="{D670CBB8-C9BE-9C5A-F980-5AD98DE635B6}"/>
              </a:ext>
            </a:extLst>
          </p:cNvPr>
          <p:cNvPicPr>
            <a:picLocks noGrp="1" noChangeAspect="1" noChangeArrowheads="1"/>
          </p:cNvPicPr>
          <p:nvPr>
            <p:ph type="pic" idx="14"/>
          </p:nvPr>
        </p:nvPicPr>
        <p:blipFill>
          <a:blip r:embed="rId2">
            <a:extLst>
              <a:ext uri="{28A0092B-C50C-407E-A947-70E740481C1C}">
                <a14:useLocalDpi xmlns:a14="http://schemas.microsoft.com/office/drawing/2010/main" val="0"/>
              </a:ext>
            </a:extLst>
          </a:blip>
          <a:srcRect t="12379" b="123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schide fotografia">
            <a:extLst>
              <a:ext uri="{FF2B5EF4-FFF2-40B4-BE49-F238E27FC236}">
                <a16:creationId xmlns:a16="http://schemas.microsoft.com/office/drawing/2014/main" id="{C48735F9-D8CB-12DF-270E-7D024B3A5D00}"/>
              </a:ext>
            </a:extLst>
          </p:cNvPr>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12379" b="123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schide fotografia">
            <a:extLst>
              <a:ext uri="{FF2B5EF4-FFF2-40B4-BE49-F238E27FC236}">
                <a16:creationId xmlns:a16="http://schemas.microsoft.com/office/drawing/2014/main" id="{CBD369E9-B2C5-DF76-136C-4B8A40A7403C}"/>
              </a:ext>
            </a:extLst>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12379" b="123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schide fotografia">
            <a:extLst>
              <a:ext uri="{FF2B5EF4-FFF2-40B4-BE49-F238E27FC236}">
                <a16:creationId xmlns:a16="http://schemas.microsoft.com/office/drawing/2014/main" id="{D2DAF368-A725-93E6-EDE5-E09F441A6A39}"/>
              </a:ext>
            </a:extLst>
          </p:cNvPr>
          <p:cNvPicPr>
            <a:picLocks noGrp="1" noChangeAspect="1" noChangeArrowheads="1"/>
          </p:cNvPicPr>
          <p:nvPr>
            <p:ph type="pic" idx="12"/>
          </p:nvPr>
        </p:nvPicPr>
        <p:blipFill>
          <a:blip r:embed="rId5">
            <a:extLst>
              <a:ext uri="{28A0092B-C50C-407E-A947-70E740481C1C}">
                <a14:useLocalDpi xmlns:a14="http://schemas.microsoft.com/office/drawing/2010/main" val="0"/>
              </a:ext>
            </a:extLst>
          </a:blip>
          <a:srcRect t="12379" b="123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altLang="ko-KR" dirty="0"/>
              <a:t>4. CONCLUZII</a:t>
            </a:r>
            <a:endParaRPr lang="ko-KR" altLang="en-US" dirty="0"/>
          </a:p>
        </p:txBody>
      </p:sp>
      <p:sp>
        <p:nvSpPr>
          <p:cNvPr id="3" name="Text Placeholder 2"/>
          <p:cNvSpPr>
            <a:spLocks noGrp="1"/>
          </p:cNvSpPr>
          <p:nvPr>
            <p:ph type="body" sz="quarter" idx="11"/>
          </p:nvPr>
        </p:nvSpPr>
        <p:spPr>
          <a:xfrm>
            <a:off x="179512" y="3357271"/>
            <a:ext cx="8856984" cy="1012490"/>
          </a:xfrm>
        </p:spPr>
        <p:txBody>
          <a:bodyPr/>
          <a:lstStyle/>
          <a:p>
            <a:pPr marL="285750" lvl="0" indent="-285750" algn="l">
              <a:buFontTx/>
              <a:buChar char="-"/>
            </a:pPr>
            <a:r>
              <a:rPr lang="en-US" altLang="ko-KR" sz="1000" dirty="0" err="1"/>
              <a:t>Lucrarea</a:t>
            </a:r>
            <a:r>
              <a:rPr lang="en-US" altLang="ko-KR" sz="1000" dirty="0"/>
              <a:t> de </a:t>
            </a:r>
            <a:r>
              <a:rPr lang="en-US" altLang="ko-KR" sz="1000" dirty="0" err="1"/>
              <a:t>față</a:t>
            </a:r>
            <a:r>
              <a:rPr lang="en-US" altLang="ko-KR" sz="1000" dirty="0"/>
              <a:t> a </a:t>
            </a:r>
            <a:r>
              <a:rPr lang="en-US" altLang="ko-KR" sz="1000" dirty="0" err="1"/>
              <a:t>avut</a:t>
            </a:r>
            <a:r>
              <a:rPr lang="en-US" altLang="ko-KR" sz="1000" dirty="0"/>
              <a:t> </a:t>
            </a:r>
            <a:r>
              <a:rPr lang="en-US" altLang="ko-KR" sz="1000" dirty="0" err="1"/>
              <a:t>drept</a:t>
            </a:r>
            <a:r>
              <a:rPr lang="en-US" altLang="ko-KR" sz="1000" dirty="0"/>
              <a:t> scop </a:t>
            </a:r>
            <a:r>
              <a:rPr lang="en-US" altLang="ko-KR" sz="1000" dirty="0" err="1"/>
              <a:t>explorarea</a:t>
            </a:r>
            <a:r>
              <a:rPr lang="en-US" altLang="ko-KR" sz="1000" dirty="0"/>
              <a:t> </a:t>
            </a:r>
            <a:r>
              <a:rPr lang="en-US" altLang="ko-KR" sz="1000" dirty="0" err="1"/>
              <a:t>posibilităţii</a:t>
            </a:r>
            <a:r>
              <a:rPr lang="en-US" altLang="ko-KR" sz="1000" dirty="0"/>
              <a:t> de </a:t>
            </a:r>
            <a:r>
              <a:rPr lang="en-US" altLang="ko-KR" sz="1000" dirty="0" err="1"/>
              <a:t>creștere</a:t>
            </a:r>
            <a:r>
              <a:rPr lang="en-US" altLang="ko-KR" sz="1000" dirty="0"/>
              <a:t> a </a:t>
            </a:r>
            <a:r>
              <a:rPr lang="en-US" altLang="ko-KR" sz="1000" dirty="0" err="1"/>
              <a:t>sentimentului</a:t>
            </a:r>
            <a:r>
              <a:rPr lang="en-US" altLang="ko-KR" sz="1000" dirty="0"/>
              <a:t> de </a:t>
            </a:r>
            <a:r>
              <a:rPr lang="en-US" altLang="ko-KR" sz="1000" dirty="0" err="1"/>
              <a:t>coerență</a:t>
            </a:r>
            <a:r>
              <a:rPr lang="en-US" altLang="ko-KR" sz="1000" dirty="0"/>
              <a:t> la </a:t>
            </a:r>
            <a:r>
              <a:rPr lang="en-US" altLang="ko-KR" sz="1000" dirty="0" err="1"/>
              <a:t>adolescenţi</a:t>
            </a:r>
            <a:r>
              <a:rPr lang="en-US" altLang="ko-KR" sz="1000" dirty="0"/>
              <a:t> </a:t>
            </a:r>
            <a:r>
              <a:rPr lang="en-US" altLang="ko-KR" sz="1000" dirty="0" err="1"/>
              <a:t>prin</a:t>
            </a:r>
            <a:r>
              <a:rPr lang="en-US" altLang="ko-KR" sz="1000" dirty="0"/>
              <a:t> </a:t>
            </a:r>
            <a:r>
              <a:rPr lang="en-US" altLang="ko-KR" sz="1000" dirty="0" err="1"/>
              <a:t>tehnici</a:t>
            </a:r>
            <a:r>
              <a:rPr lang="en-US" altLang="ko-KR" sz="1000" dirty="0"/>
              <a:t> </a:t>
            </a:r>
            <a:r>
              <a:rPr lang="en-US" altLang="ko-KR" sz="1000" dirty="0" err="1"/>
              <a:t>psihodramatice</a:t>
            </a:r>
            <a:r>
              <a:rPr lang="en-US" altLang="ko-KR" sz="1000" dirty="0"/>
              <a:t>.</a:t>
            </a:r>
          </a:p>
          <a:p>
            <a:pPr marL="285750" lvl="0" indent="-285750" algn="l">
              <a:buFontTx/>
              <a:buChar char="-"/>
            </a:pPr>
            <a:r>
              <a:rPr lang="en-US" altLang="ko-KR" sz="1000" dirty="0" err="1"/>
              <a:t>Cercetarea</a:t>
            </a:r>
            <a:r>
              <a:rPr lang="en-US" altLang="ko-KR" sz="1000" dirty="0"/>
              <a:t> </a:t>
            </a:r>
            <a:r>
              <a:rPr lang="en-US" altLang="ko-KR" sz="1000" dirty="0" err="1"/>
              <a:t>este</a:t>
            </a:r>
            <a:r>
              <a:rPr lang="en-US" altLang="ko-KR" sz="1000" dirty="0"/>
              <a:t> </a:t>
            </a:r>
            <a:r>
              <a:rPr lang="en-US" altLang="ko-KR" sz="1000" dirty="0" err="1"/>
              <a:t>una</a:t>
            </a:r>
            <a:r>
              <a:rPr lang="en-US" altLang="ko-KR" sz="1000" dirty="0"/>
              <a:t> de tip </a:t>
            </a:r>
            <a:r>
              <a:rPr lang="en-US" altLang="ko-KR" sz="1000" dirty="0" err="1"/>
              <a:t>ameliorativ-aplicativ</a:t>
            </a:r>
            <a:r>
              <a:rPr lang="en-US" altLang="ko-KR" sz="1000" dirty="0"/>
              <a:t>, </a:t>
            </a:r>
            <a:r>
              <a:rPr lang="en-US" altLang="ko-KR" sz="1000" dirty="0" err="1"/>
              <a:t>termenii</a:t>
            </a:r>
            <a:r>
              <a:rPr lang="en-US" altLang="ko-KR" sz="1000" dirty="0"/>
              <a:t> cu care </a:t>
            </a:r>
            <a:r>
              <a:rPr lang="en-US" altLang="ko-KR" sz="1000" dirty="0" err="1"/>
              <a:t>operează</a:t>
            </a:r>
            <a:r>
              <a:rPr lang="en-US" altLang="ko-KR" sz="1000" dirty="0"/>
              <a:t> </a:t>
            </a:r>
            <a:r>
              <a:rPr lang="en-US" altLang="ko-KR" sz="1000" dirty="0" err="1"/>
              <a:t>fiind</a:t>
            </a:r>
            <a:r>
              <a:rPr lang="en-US" altLang="ko-KR" sz="1000" dirty="0"/>
              <a:t> </a:t>
            </a:r>
            <a:r>
              <a:rPr lang="en-US" altLang="ko-KR" sz="1000" dirty="0" err="1"/>
              <a:t>cei</a:t>
            </a:r>
            <a:r>
              <a:rPr lang="en-US" altLang="ko-KR" sz="1000" dirty="0"/>
              <a:t> de sentiment de </a:t>
            </a:r>
            <a:r>
              <a:rPr lang="en-US" altLang="ko-KR" sz="1000" dirty="0" err="1"/>
              <a:t>coerență</a:t>
            </a:r>
            <a:r>
              <a:rPr lang="en-US" altLang="ko-KR" sz="1000" dirty="0"/>
              <a:t>, </a:t>
            </a:r>
            <a:r>
              <a:rPr lang="en-US" altLang="ko-KR" sz="1000" dirty="0" err="1"/>
              <a:t>stres</a:t>
            </a:r>
            <a:r>
              <a:rPr lang="en-US" altLang="ko-KR" sz="1000" dirty="0"/>
              <a:t> </a:t>
            </a:r>
            <a:r>
              <a:rPr lang="en-US" altLang="ko-KR" sz="1000" dirty="0" err="1"/>
              <a:t>şi</a:t>
            </a:r>
            <a:r>
              <a:rPr lang="en-US" altLang="ko-KR" sz="1000" dirty="0"/>
              <a:t> </a:t>
            </a:r>
            <a:r>
              <a:rPr lang="en-US" altLang="ko-KR" sz="1000" dirty="0" err="1"/>
              <a:t>psihodramă</a:t>
            </a:r>
            <a:r>
              <a:rPr lang="en-US" altLang="ko-KR" sz="1000" dirty="0"/>
              <a:t> </a:t>
            </a:r>
            <a:r>
              <a:rPr lang="en-US" altLang="ko-KR" sz="1000" dirty="0" err="1"/>
              <a:t>clasică</a:t>
            </a:r>
            <a:r>
              <a:rPr lang="en-US" altLang="ko-KR" sz="1000" dirty="0"/>
              <a:t>.  </a:t>
            </a:r>
          </a:p>
          <a:p>
            <a:pPr marL="285750" lvl="0" indent="-285750" algn="l">
              <a:buFontTx/>
              <a:buChar char="-"/>
            </a:pPr>
            <a:r>
              <a:rPr lang="en-US" altLang="ko-KR" sz="1000" dirty="0" err="1"/>
              <a:t>Analiza</a:t>
            </a:r>
            <a:r>
              <a:rPr lang="en-US" altLang="ko-KR" sz="1000" dirty="0"/>
              <a:t> </a:t>
            </a:r>
            <a:r>
              <a:rPr lang="en-US" altLang="ko-KR" sz="1000" dirty="0" err="1"/>
              <a:t>şi</a:t>
            </a:r>
            <a:r>
              <a:rPr lang="en-US" altLang="ko-KR" sz="1000" dirty="0"/>
              <a:t> </a:t>
            </a:r>
            <a:r>
              <a:rPr lang="en-US" altLang="ko-KR" sz="1000" dirty="0" err="1"/>
              <a:t>interpretarea</a:t>
            </a:r>
            <a:r>
              <a:rPr lang="en-US" altLang="ko-KR" sz="1000" dirty="0"/>
              <a:t> </a:t>
            </a:r>
            <a:r>
              <a:rPr lang="en-US" altLang="ko-KR" sz="1000" dirty="0" err="1"/>
              <a:t>datelor</a:t>
            </a:r>
            <a:r>
              <a:rPr lang="en-US" altLang="ko-KR" sz="1000" dirty="0"/>
              <a:t> </a:t>
            </a:r>
            <a:r>
              <a:rPr lang="en-US" altLang="ko-KR" sz="1000" dirty="0" err="1"/>
              <a:t>obţinute</a:t>
            </a:r>
            <a:r>
              <a:rPr lang="en-US" altLang="ko-KR" sz="1000" dirty="0"/>
              <a:t> la </a:t>
            </a:r>
            <a:r>
              <a:rPr lang="en-US" altLang="ko-KR" sz="1000" dirty="0" err="1"/>
              <a:t>evaluările</a:t>
            </a:r>
            <a:r>
              <a:rPr lang="en-US" altLang="ko-KR" sz="1000" dirty="0"/>
              <a:t> </a:t>
            </a:r>
            <a:r>
              <a:rPr lang="en-US" altLang="ko-KR" sz="1000" dirty="0" err="1"/>
              <a:t>iniţiale</a:t>
            </a:r>
            <a:r>
              <a:rPr lang="en-US" altLang="ko-KR" sz="1000" dirty="0"/>
              <a:t> </a:t>
            </a:r>
            <a:r>
              <a:rPr lang="en-US" altLang="ko-KR" sz="1000" dirty="0" err="1"/>
              <a:t>şi</a:t>
            </a:r>
            <a:r>
              <a:rPr lang="en-US" altLang="ko-KR" sz="1000" dirty="0"/>
              <a:t> la </a:t>
            </a:r>
            <a:r>
              <a:rPr lang="en-US" altLang="ko-KR" sz="1000" dirty="0" err="1"/>
              <a:t>cele</a:t>
            </a:r>
            <a:r>
              <a:rPr lang="en-US" altLang="ko-KR" sz="1000" dirty="0"/>
              <a:t> finale, </a:t>
            </a:r>
            <a:r>
              <a:rPr lang="en-US" altLang="ko-KR" sz="1000" dirty="0" err="1"/>
              <a:t>după</a:t>
            </a:r>
            <a:r>
              <a:rPr lang="en-US" altLang="ko-KR" sz="1000" dirty="0"/>
              <a:t> </a:t>
            </a:r>
            <a:r>
              <a:rPr lang="en-US" altLang="ko-KR" sz="1000" dirty="0" err="1"/>
              <a:t>încheierea</a:t>
            </a:r>
            <a:r>
              <a:rPr lang="en-US" altLang="ko-KR" sz="1000" dirty="0"/>
              <a:t> </a:t>
            </a:r>
            <a:r>
              <a:rPr lang="en-US" altLang="ko-KR" sz="1000" dirty="0" err="1"/>
              <a:t>programului</a:t>
            </a:r>
            <a:r>
              <a:rPr lang="en-US" altLang="ko-KR" sz="1000" dirty="0"/>
              <a:t> de </a:t>
            </a:r>
            <a:r>
              <a:rPr lang="en-US" altLang="ko-KR" sz="1000" dirty="0" err="1"/>
              <a:t>intervenţie</a:t>
            </a:r>
            <a:r>
              <a:rPr lang="en-US" altLang="ko-KR" sz="1000" dirty="0"/>
              <a:t> </a:t>
            </a:r>
            <a:r>
              <a:rPr lang="en-US" altLang="ko-KR" sz="1000" dirty="0" err="1"/>
              <a:t>relevă</a:t>
            </a:r>
            <a:r>
              <a:rPr lang="en-US" altLang="ko-KR" sz="1000" dirty="0"/>
              <a:t> o </a:t>
            </a:r>
            <a:r>
              <a:rPr lang="en-US" altLang="ko-KR" sz="1000" dirty="0" err="1"/>
              <a:t>creștere</a:t>
            </a:r>
            <a:r>
              <a:rPr lang="en-US" altLang="ko-KR" sz="1000" dirty="0"/>
              <a:t> </a:t>
            </a:r>
            <a:r>
              <a:rPr lang="en-US" altLang="ko-KR" sz="1000" dirty="0" err="1"/>
              <a:t>semnificativă</a:t>
            </a:r>
            <a:r>
              <a:rPr lang="en-US" altLang="ko-KR" sz="1000" dirty="0"/>
              <a:t> a </a:t>
            </a:r>
            <a:r>
              <a:rPr lang="en-US" altLang="ko-KR" sz="1000" dirty="0" err="1"/>
              <a:t>sentimentului</a:t>
            </a:r>
            <a:r>
              <a:rPr lang="en-US" altLang="ko-KR" sz="1000" dirty="0"/>
              <a:t> de </a:t>
            </a:r>
            <a:r>
              <a:rPr lang="en-US" altLang="ko-KR" sz="1000" dirty="0" err="1"/>
              <a:t>coerență</a:t>
            </a:r>
            <a:r>
              <a:rPr lang="en-US" altLang="ko-KR" sz="1000" dirty="0"/>
              <a:t> </a:t>
            </a:r>
            <a:r>
              <a:rPr lang="en-US" altLang="ko-KR" sz="1000" dirty="0" err="1"/>
              <a:t>și</a:t>
            </a:r>
            <a:r>
              <a:rPr lang="en-US" altLang="ko-KR" sz="1000" dirty="0"/>
              <a:t> o </a:t>
            </a:r>
            <a:r>
              <a:rPr lang="en-US" altLang="ko-KR" sz="1000" dirty="0" err="1"/>
              <a:t>ameliorare</a:t>
            </a:r>
            <a:r>
              <a:rPr lang="en-US" altLang="ko-KR" sz="1000" dirty="0"/>
              <a:t> </a:t>
            </a:r>
            <a:r>
              <a:rPr lang="en-US" altLang="ko-KR" sz="1000" dirty="0" err="1"/>
              <a:t>semnificativă</a:t>
            </a:r>
            <a:r>
              <a:rPr lang="en-US" altLang="ko-KR" sz="1000" dirty="0"/>
              <a:t> a </a:t>
            </a:r>
            <a:r>
              <a:rPr lang="en-US" altLang="ko-KR" sz="1000" dirty="0" err="1"/>
              <a:t>nivelului</a:t>
            </a:r>
            <a:r>
              <a:rPr lang="en-US" altLang="ko-KR" sz="1000" dirty="0"/>
              <a:t> de </a:t>
            </a:r>
            <a:r>
              <a:rPr lang="en-US" altLang="ko-KR" sz="1000" dirty="0" err="1"/>
              <a:t>stres</a:t>
            </a:r>
            <a:r>
              <a:rPr lang="en-US" altLang="ko-KR" sz="1000" dirty="0"/>
              <a:t> </a:t>
            </a:r>
            <a:r>
              <a:rPr lang="en-US" altLang="ko-KR" sz="1000" dirty="0" err="1"/>
              <a:t>perceput</a:t>
            </a:r>
            <a:r>
              <a:rPr lang="en-US" altLang="ko-KR" sz="1000" dirty="0"/>
              <a:t> la </a:t>
            </a:r>
            <a:r>
              <a:rPr lang="en-US" altLang="ko-KR" sz="1000" dirty="0" err="1"/>
              <a:t>toți</a:t>
            </a:r>
            <a:r>
              <a:rPr lang="en-US" altLang="ko-KR" sz="1000" dirty="0"/>
              <a:t> </a:t>
            </a:r>
            <a:r>
              <a:rPr lang="en-US" altLang="ko-KR" sz="1000" dirty="0" err="1"/>
              <a:t>cei</a:t>
            </a:r>
            <a:r>
              <a:rPr lang="en-US" altLang="ko-KR" sz="1000" dirty="0"/>
              <a:t> </a:t>
            </a:r>
            <a:r>
              <a:rPr lang="en-US" altLang="ko-KR" sz="1000" dirty="0" err="1"/>
              <a:t>unsprezece</a:t>
            </a:r>
            <a:r>
              <a:rPr lang="en-US" altLang="ko-KR" sz="1000" dirty="0"/>
              <a:t> </a:t>
            </a:r>
            <a:r>
              <a:rPr lang="en-US" altLang="ko-KR" sz="1000" dirty="0" err="1"/>
              <a:t>subiecţi</a:t>
            </a:r>
            <a:r>
              <a:rPr lang="en-US" altLang="ko-KR" sz="1000" dirty="0"/>
              <a:t>. </a:t>
            </a:r>
          </a:p>
          <a:p>
            <a:pPr marL="285750" lvl="0" indent="-285750" algn="l">
              <a:buFontTx/>
              <a:buChar char="-"/>
            </a:pPr>
            <a:r>
              <a:rPr lang="en-US" altLang="ko-KR" sz="1000" dirty="0" err="1"/>
              <a:t>Efectele</a:t>
            </a:r>
            <a:r>
              <a:rPr lang="en-US" altLang="ko-KR" sz="1000" dirty="0"/>
              <a:t> </a:t>
            </a:r>
            <a:r>
              <a:rPr lang="en-US" altLang="ko-KR" sz="1000" dirty="0" err="1"/>
              <a:t>pozitive</a:t>
            </a:r>
            <a:r>
              <a:rPr lang="en-US" altLang="ko-KR" sz="1000" dirty="0"/>
              <a:t> </a:t>
            </a:r>
            <a:r>
              <a:rPr lang="en-US" altLang="ko-KR" sz="1000" dirty="0" err="1"/>
              <a:t>constatate</a:t>
            </a:r>
            <a:r>
              <a:rPr lang="en-US" altLang="ko-KR" sz="1000" dirty="0"/>
              <a:t> sunt </a:t>
            </a:r>
            <a:r>
              <a:rPr lang="en-US" altLang="ko-KR" sz="1000" dirty="0" err="1"/>
              <a:t>încurajatoare</a:t>
            </a:r>
            <a:r>
              <a:rPr lang="en-US" altLang="ko-KR" sz="1000" dirty="0"/>
              <a:t> </a:t>
            </a:r>
            <a:r>
              <a:rPr lang="en-US" altLang="ko-KR" sz="1000" dirty="0" err="1"/>
              <a:t>pentru</a:t>
            </a:r>
            <a:r>
              <a:rPr lang="en-US" altLang="ko-KR" sz="1000" dirty="0"/>
              <a:t> </a:t>
            </a:r>
            <a:r>
              <a:rPr lang="en-US" altLang="ko-KR" sz="1000" dirty="0" err="1"/>
              <a:t>continuarea</a:t>
            </a:r>
            <a:r>
              <a:rPr lang="en-US" altLang="ko-KR" sz="1000" dirty="0"/>
              <a:t> </a:t>
            </a:r>
            <a:r>
              <a:rPr lang="en-US" altLang="ko-KR" sz="1000" dirty="0" err="1"/>
              <a:t>programului</a:t>
            </a:r>
            <a:r>
              <a:rPr lang="en-US" altLang="ko-KR" sz="1000" dirty="0"/>
              <a:t> </a:t>
            </a:r>
            <a:r>
              <a:rPr lang="en-US" altLang="ko-KR" sz="1000" dirty="0" err="1"/>
              <a:t>şi</a:t>
            </a:r>
            <a:r>
              <a:rPr lang="en-US" altLang="ko-KR" sz="1000" dirty="0"/>
              <a:t> </a:t>
            </a:r>
            <a:r>
              <a:rPr lang="en-US" altLang="ko-KR" sz="1000" dirty="0" err="1"/>
              <a:t>extinderea</a:t>
            </a:r>
            <a:r>
              <a:rPr lang="en-US" altLang="ko-KR" sz="1000" dirty="0"/>
              <a:t> </a:t>
            </a:r>
            <a:r>
              <a:rPr lang="en-US" altLang="ko-KR" sz="1000" dirty="0" err="1"/>
              <a:t>lui</a:t>
            </a:r>
            <a:r>
              <a:rPr lang="en-US" altLang="ko-KR" sz="1000" dirty="0"/>
              <a:t>. </a:t>
            </a:r>
          </a:p>
        </p:txBody>
      </p:sp>
      <p:pic>
        <p:nvPicPr>
          <p:cNvPr id="3074" name="Picture 2" descr="Deschide fotografia">
            <a:extLst>
              <a:ext uri="{FF2B5EF4-FFF2-40B4-BE49-F238E27FC236}">
                <a16:creationId xmlns:a16="http://schemas.microsoft.com/office/drawing/2014/main" id="{7E9B9E51-4061-E2EE-D8C0-B731D66C1154}"/>
              </a:ext>
            </a:extLst>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l="12515" r="125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0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t>Mulțumesc</a:t>
            </a:r>
            <a:endParaRPr lang="ko-KR" altLang="en-US" dirty="0"/>
          </a:p>
        </p:txBody>
      </p:sp>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7264" y="1743750"/>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Text Placeholder 8">
            <a:extLst>
              <a:ext uri="{FF2B5EF4-FFF2-40B4-BE49-F238E27FC236}">
                <a16:creationId xmlns:a16="http://schemas.microsoft.com/office/drawing/2014/main" id="{040B0B89-00B8-272D-0B6B-C0D545E786C5}"/>
              </a:ext>
            </a:extLst>
          </p:cNvPr>
          <p:cNvSpPr>
            <a:spLocks noGrp="1"/>
          </p:cNvSpPr>
          <p:nvPr>
            <p:ph type="body" sz="quarter" idx="11"/>
          </p:nvPr>
        </p:nvSpPr>
        <p:spPr>
          <a:xfrm>
            <a:off x="1043608" y="483518"/>
            <a:ext cx="4176612" cy="432048"/>
          </a:xfrm>
        </p:spPr>
        <p:txBody>
          <a:bodyPr/>
          <a:lstStyle/>
          <a:p>
            <a:r>
              <a:rPr lang="en-US" sz="1800" b="1" dirty="0">
                <a:solidFill>
                  <a:schemeClr val="accent3">
                    <a:lumMod val="75000"/>
                  </a:schemeClr>
                </a:solidFill>
                <a:latin typeface="Arial Black" panose="020B0A04020102020204" pitchFamily="34" charset="0"/>
              </a:rPr>
              <a:t>INTRODUCERE</a:t>
            </a:r>
            <a:endParaRPr lang="ro-RO" sz="1800" b="1" dirty="0">
              <a:solidFill>
                <a:schemeClr val="accent3">
                  <a:lumMod val="75000"/>
                </a:schemeClr>
              </a:solidFill>
              <a:latin typeface="Arial Black" panose="020B0A04020102020204" pitchFamily="34" charset="0"/>
            </a:endParaRPr>
          </a:p>
        </p:txBody>
      </p:sp>
      <p:sp>
        <p:nvSpPr>
          <p:cNvPr id="11" name="TextBox 10">
            <a:extLst>
              <a:ext uri="{FF2B5EF4-FFF2-40B4-BE49-F238E27FC236}">
                <a16:creationId xmlns:a16="http://schemas.microsoft.com/office/drawing/2014/main" id="{A4F1B16D-E5B8-C40D-7113-5CB80522AF64}"/>
              </a:ext>
            </a:extLst>
          </p:cNvPr>
          <p:cNvSpPr txBox="1"/>
          <p:nvPr/>
        </p:nvSpPr>
        <p:spPr>
          <a:xfrm>
            <a:off x="1187624" y="1491630"/>
            <a:ext cx="4392488" cy="461665"/>
          </a:xfrm>
          <a:prstGeom prst="rect">
            <a:avLst/>
          </a:prstGeom>
          <a:noFill/>
        </p:spPr>
        <p:txBody>
          <a:bodyPr wrap="square" rtlCol="0">
            <a:spAutoFit/>
          </a:bodyPr>
          <a:lstStyle/>
          <a:p>
            <a:r>
              <a:rPr lang="en-US" altLang="ko-KR" sz="1200" dirty="0">
                <a:solidFill>
                  <a:schemeClr val="accent1"/>
                </a:solidFill>
                <a:cs typeface="Arial" pitchFamily="34" charset="0"/>
              </a:rPr>
              <a:t>Perioada </a:t>
            </a:r>
            <a:r>
              <a:rPr lang="en-US" altLang="ko-KR" sz="1200" dirty="0" err="1">
                <a:solidFill>
                  <a:schemeClr val="accent1"/>
                </a:solidFill>
                <a:cs typeface="Arial" pitchFamily="34" charset="0"/>
              </a:rPr>
              <a:t>liceului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este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însoțită</a:t>
            </a:r>
            <a:r>
              <a:rPr lang="en-US" altLang="ko-KR" sz="1200" dirty="0">
                <a:solidFill>
                  <a:schemeClr val="accent1"/>
                </a:solidFill>
                <a:cs typeface="Arial" pitchFamily="34" charset="0"/>
              </a:rPr>
              <a:t> de </a:t>
            </a:r>
            <a:r>
              <a:rPr lang="en-US" altLang="ko-KR" sz="1200" dirty="0" err="1">
                <a:solidFill>
                  <a:schemeClr val="accent1"/>
                </a:solidFill>
                <a:cs typeface="Arial" pitchFamily="34" charset="0"/>
              </a:rPr>
              <a:t>schimbări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provocări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în</a:t>
            </a:r>
            <a:r>
              <a:rPr lang="en-US" altLang="ko-KR" sz="1200" dirty="0">
                <a:solidFill>
                  <a:schemeClr val="accent1"/>
                </a:solidFill>
                <a:cs typeface="Arial" pitchFamily="34" charset="0"/>
              </a:rPr>
              <a:t> plan academic, social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emoțional</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ce</a:t>
            </a:r>
            <a:r>
              <a:rPr lang="en-US" altLang="ko-KR" sz="1200" dirty="0">
                <a:solidFill>
                  <a:schemeClr val="accent1"/>
                </a:solidFill>
                <a:cs typeface="Arial" pitchFamily="34" charset="0"/>
              </a:rPr>
              <a:t> pot genera un </a:t>
            </a:r>
            <a:r>
              <a:rPr lang="en-US" altLang="ko-KR" sz="1200" dirty="0" err="1">
                <a:solidFill>
                  <a:schemeClr val="accent1"/>
                </a:solidFill>
                <a:cs typeface="Arial" pitchFamily="34" charset="0"/>
              </a:rPr>
              <a:t>stres</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puternic</a:t>
            </a:r>
            <a:r>
              <a:rPr lang="en-US" altLang="ko-KR" sz="1200" dirty="0">
                <a:solidFill>
                  <a:schemeClr val="accent1"/>
                </a:solidFill>
                <a:cs typeface="Arial" pitchFamily="34" charset="0"/>
              </a:rPr>
              <a:t>.</a:t>
            </a:r>
            <a:endParaRPr lang="ko-KR" altLang="en-US" sz="1200" dirty="0">
              <a:solidFill>
                <a:schemeClr val="accent1"/>
              </a:solidFill>
              <a:cs typeface="Arial" pitchFamily="34" charset="0"/>
            </a:endParaRPr>
          </a:p>
        </p:txBody>
      </p:sp>
      <p:sp>
        <p:nvSpPr>
          <p:cNvPr id="12" name="TextBox 11">
            <a:extLst>
              <a:ext uri="{FF2B5EF4-FFF2-40B4-BE49-F238E27FC236}">
                <a16:creationId xmlns:a16="http://schemas.microsoft.com/office/drawing/2014/main" id="{B83A1353-A98C-D981-5EAA-3D8B62EF8940}"/>
              </a:ext>
            </a:extLst>
          </p:cNvPr>
          <p:cNvSpPr txBox="1"/>
          <p:nvPr/>
        </p:nvSpPr>
        <p:spPr>
          <a:xfrm>
            <a:off x="1691680" y="2355726"/>
            <a:ext cx="5616624" cy="1600438"/>
          </a:xfrm>
          <a:prstGeom prst="rect">
            <a:avLst/>
          </a:prstGeom>
          <a:noFill/>
        </p:spPr>
        <p:txBody>
          <a:bodyPr wrap="square" rtlCol="0">
            <a:spAutoFit/>
          </a:bodyPr>
          <a:lstStyle/>
          <a:p>
            <a:r>
              <a:rPr lang="en-US" altLang="ko-KR" sz="1400" dirty="0" err="1">
                <a:solidFill>
                  <a:schemeClr val="accent1"/>
                </a:solidFill>
                <a:cs typeface="Arial" pitchFamily="34" charset="0"/>
              </a:rPr>
              <a:t>În</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studiul</a:t>
            </a:r>
            <a:r>
              <a:rPr lang="en-US" altLang="ko-KR" sz="1400" dirty="0">
                <a:solidFill>
                  <a:schemeClr val="accent1"/>
                </a:solidFill>
                <a:cs typeface="Arial" pitchFamily="34" charset="0"/>
              </a:rPr>
              <a:t> de </a:t>
            </a:r>
            <a:r>
              <a:rPr lang="en-US" altLang="ko-KR" sz="1400" dirty="0" err="1">
                <a:solidFill>
                  <a:schemeClr val="accent1"/>
                </a:solidFill>
                <a:cs typeface="Arial" pitchFamily="34" charset="0"/>
              </a:rPr>
              <a:t>față</a:t>
            </a:r>
            <a:r>
              <a:rPr lang="en-US" altLang="ko-KR" sz="1400" dirty="0">
                <a:solidFill>
                  <a:schemeClr val="accent1"/>
                </a:solidFill>
                <a:cs typeface="Arial" pitchFamily="34" charset="0"/>
              </a:rPr>
              <a:t> am </a:t>
            </a:r>
            <a:r>
              <a:rPr lang="en-US" altLang="ko-KR" sz="1400" dirty="0" err="1">
                <a:solidFill>
                  <a:schemeClr val="accent1"/>
                </a:solidFill>
                <a:cs typeface="Arial" pitchFamily="34" charset="0"/>
              </a:rPr>
              <a:t>urmărit</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examinarea</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conceptului</a:t>
            </a:r>
            <a:r>
              <a:rPr lang="en-US" altLang="ko-KR" sz="1400" dirty="0">
                <a:solidFill>
                  <a:schemeClr val="accent1"/>
                </a:solidFill>
                <a:cs typeface="Arial" pitchFamily="34" charset="0"/>
              </a:rPr>
              <a:t> central al </a:t>
            </a:r>
            <a:r>
              <a:rPr lang="en-US" altLang="ko-KR" sz="1400" dirty="0" err="1">
                <a:solidFill>
                  <a:schemeClr val="accent1"/>
                </a:solidFill>
                <a:cs typeface="Arial" pitchFamily="34" charset="0"/>
              </a:rPr>
              <a:t>modelului</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sanogen</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dezvoltat</a:t>
            </a:r>
            <a:r>
              <a:rPr lang="en-US" altLang="ko-KR" sz="1400" dirty="0">
                <a:solidFill>
                  <a:schemeClr val="accent1"/>
                </a:solidFill>
                <a:cs typeface="Arial" pitchFamily="34" charset="0"/>
              </a:rPr>
              <a:t> de </a:t>
            </a:r>
            <a:r>
              <a:rPr lang="en-US" altLang="ko-KR" sz="1400" dirty="0" err="1">
                <a:solidFill>
                  <a:schemeClr val="accent1"/>
                </a:solidFill>
                <a:cs typeface="Arial" pitchFamily="34" charset="0"/>
              </a:rPr>
              <a:t>către</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Antonovsky</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respectiv</a:t>
            </a:r>
            <a:r>
              <a:rPr lang="en-US" altLang="ko-KR" sz="1400" dirty="0">
                <a:solidFill>
                  <a:schemeClr val="accent1"/>
                </a:solidFill>
                <a:cs typeface="Arial" pitchFamily="34" charset="0"/>
              </a:rPr>
              <a:t> ”</a:t>
            </a:r>
            <a:r>
              <a:rPr lang="en-US" altLang="ko-KR" sz="1400" b="1" dirty="0" err="1">
                <a:solidFill>
                  <a:schemeClr val="accent1"/>
                </a:solidFill>
                <a:cs typeface="Arial" pitchFamily="34" charset="0"/>
              </a:rPr>
              <a:t>sentimentul</a:t>
            </a:r>
            <a:r>
              <a:rPr lang="en-US" altLang="ko-KR" sz="1400" b="1" dirty="0">
                <a:solidFill>
                  <a:schemeClr val="accent1"/>
                </a:solidFill>
                <a:cs typeface="Arial" pitchFamily="34" charset="0"/>
              </a:rPr>
              <a:t> de </a:t>
            </a:r>
            <a:r>
              <a:rPr lang="en-US" altLang="ko-KR" sz="1400" b="1" dirty="0" err="1">
                <a:solidFill>
                  <a:schemeClr val="accent1"/>
                </a:solidFill>
                <a:cs typeface="Arial" pitchFamily="34" charset="0"/>
              </a:rPr>
              <a:t>coerență</a:t>
            </a:r>
            <a:r>
              <a:rPr lang="en-US" altLang="ko-KR" sz="1400" b="1" dirty="0">
                <a:solidFill>
                  <a:schemeClr val="accent1"/>
                </a:solidFill>
                <a:cs typeface="Arial" pitchFamily="34" charset="0"/>
              </a:rPr>
              <a:t>” </a:t>
            </a:r>
            <a:r>
              <a:rPr lang="en-US" altLang="ko-KR" sz="1400" dirty="0" err="1">
                <a:solidFill>
                  <a:schemeClr val="accent1"/>
                </a:solidFill>
                <a:cs typeface="Arial" pitchFamily="34" charset="0"/>
              </a:rPr>
              <a:t>în</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mediul</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liceal</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studierea</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relației</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dintre</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acesta</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și</a:t>
            </a:r>
            <a:r>
              <a:rPr lang="en-US" altLang="ko-KR" sz="1400" dirty="0">
                <a:solidFill>
                  <a:schemeClr val="accent1"/>
                </a:solidFill>
                <a:cs typeface="Arial" pitchFamily="34" charset="0"/>
              </a:rPr>
              <a:t> </a:t>
            </a:r>
            <a:r>
              <a:rPr lang="en-US" altLang="ko-KR" sz="1400" b="1" dirty="0" err="1">
                <a:solidFill>
                  <a:schemeClr val="accent1"/>
                </a:solidFill>
                <a:cs typeface="Arial" pitchFamily="34" charset="0"/>
              </a:rPr>
              <a:t>nivelul</a:t>
            </a:r>
            <a:r>
              <a:rPr lang="en-US" altLang="ko-KR" sz="1400" b="1" dirty="0">
                <a:solidFill>
                  <a:schemeClr val="accent1"/>
                </a:solidFill>
                <a:cs typeface="Arial" pitchFamily="34" charset="0"/>
              </a:rPr>
              <a:t> </a:t>
            </a:r>
            <a:r>
              <a:rPr lang="en-US" altLang="ko-KR" sz="1400" b="1" dirty="0" err="1">
                <a:solidFill>
                  <a:schemeClr val="accent1"/>
                </a:solidFill>
                <a:cs typeface="Arial" pitchFamily="34" charset="0"/>
              </a:rPr>
              <a:t>distresului</a:t>
            </a:r>
            <a:r>
              <a:rPr lang="en-US" altLang="ko-KR" sz="1400" b="1" dirty="0">
                <a:solidFill>
                  <a:schemeClr val="accent1"/>
                </a:solidFill>
                <a:cs typeface="Arial" pitchFamily="34" charset="0"/>
              </a:rPr>
              <a:t> </a:t>
            </a:r>
            <a:r>
              <a:rPr lang="en-US" altLang="ko-KR" sz="1400" dirty="0">
                <a:solidFill>
                  <a:schemeClr val="accent1"/>
                </a:solidFill>
                <a:cs typeface="Arial" pitchFamily="34" charset="0"/>
              </a:rPr>
              <a:t>la </a:t>
            </a:r>
            <a:r>
              <a:rPr lang="en-US" altLang="ko-KR" sz="1400" dirty="0" err="1">
                <a:solidFill>
                  <a:schemeClr val="accent1"/>
                </a:solidFill>
                <a:cs typeface="Arial" pitchFamily="34" charset="0"/>
              </a:rPr>
              <a:t>elevi</a:t>
            </a:r>
            <a:r>
              <a:rPr lang="en-US" altLang="ko-KR" sz="1400" dirty="0">
                <a:solidFill>
                  <a:schemeClr val="accent1"/>
                </a:solidFill>
                <a:cs typeface="Arial" pitchFamily="34" charset="0"/>
              </a:rPr>
              <a:t>, precum </a:t>
            </a:r>
            <a:r>
              <a:rPr lang="en-US" altLang="ko-KR" sz="1400" dirty="0" err="1">
                <a:solidFill>
                  <a:schemeClr val="accent1"/>
                </a:solidFill>
                <a:cs typeface="Arial" pitchFamily="34" charset="0"/>
              </a:rPr>
              <a:t>și</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studierea</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posibilităţii</a:t>
            </a:r>
            <a:r>
              <a:rPr lang="en-US" altLang="ko-KR" sz="1400" dirty="0">
                <a:solidFill>
                  <a:schemeClr val="accent1"/>
                </a:solidFill>
                <a:cs typeface="Arial" pitchFamily="34" charset="0"/>
              </a:rPr>
              <a:t> de </a:t>
            </a:r>
            <a:r>
              <a:rPr lang="en-US" altLang="ko-KR" sz="1400" dirty="0" err="1">
                <a:solidFill>
                  <a:schemeClr val="accent1"/>
                </a:solidFill>
                <a:cs typeface="Arial" pitchFamily="34" charset="0"/>
              </a:rPr>
              <a:t>creștere</a:t>
            </a:r>
            <a:r>
              <a:rPr lang="en-US" altLang="ko-KR" sz="1400" dirty="0">
                <a:solidFill>
                  <a:schemeClr val="accent1"/>
                </a:solidFill>
                <a:cs typeface="Arial" pitchFamily="34" charset="0"/>
              </a:rPr>
              <a:t> a </a:t>
            </a:r>
            <a:r>
              <a:rPr lang="en-US" altLang="ko-KR" sz="1400" dirty="0" err="1">
                <a:solidFill>
                  <a:schemeClr val="accent1"/>
                </a:solidFill>
                <a:cs typeface="Arial" pitchFamily="34" charset="0"/>
              </a:rPr>
              <a:t>sentimentului</a:t>
            </a:r>
            <a:r>
              <a:rPr lang="en-US" altLang="ko-KR" sz="1400" dirty="0">
                <a:solidFill>
                  <a:schemeClr val="accent1"/>
                </a:solidFill>
                <a:cs typeface="Arial" pitchFamily="34" charset="0"/>
              </a:rPr>
              <a:t> de </a:t>
            </a:r>
            <a:r>
              <a:rPr lang="en-US" altLang="ko-KR" sz="1400" dirty="0" err="1">
                <a:solidFill>
                  <a:schemeClr val="accent1"/>
                </a:solidFill>
                <a:cs typeface="Arial" pitchFamily="34" charset="0"/>
              </a:rPr>
              <a:t>coerență</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prin</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utilizarea</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tehnicilor</a:t>
            </a:r>
            <a:r>
              <a:rPr lang="en-US" altLang="ko-KR" sz="1400" dirty="0">
                <a:solidFill>
                  <a:schemeClr val="accent1"/>
                </a:solidFill>
                <a:cs typeface="Arial" pitchFamily="34" charset="0"/>
              </a:rPr>
              <a:t> de </a:t>
            </a:r>
            <a:r>
              <a:rPr lang="en-US" altLang="ko-KR" sz="1400" b="1" dirty="0" err="1">
                <a:solidFill>
                  <a:schemeClr val="accent1"/>
                </a:solidFill>
                <a:cs typeface="Arial" pitchFamily="34" charset="0"/>
              </a:rPr>
              <a:t>psihodramă</a:t>
            </a:r>
            <a:r>
              <a:rPr lang="en-US" altLang="ko-KR" sz="1400" b="1" dirty="0">
                <a:solidFill>
                  <a:schemeClr val="accent1"/>
                </a:solidFill>
                <a:cs typeface="Arial" pitchFamily="34" charset="0"/>
              </a:rPr>
              <a:t> </a:t>
            </a:r>
            <a:r>
              <a:rPr lang="en-US" altLang="ko-KR" sz="1400" b="1" dirty="0" err="1">
                <a:solidFill>
                  <a:schemeClr val="accent1"/>
                </a:solidFill>
                <a:cs typeface="Arial" pitchFamily="34" charset="0"/>
              </a:rPr>
              <a:t>clasică</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Sentimentul</a:t>
            </a:r>
            <a:r>
              <a:rPr lang="en-US" altLang="ko-KR" sz="1400" dirty="0">
                <a:solidFill>
                  <a:schemeClr val="accent1"/>
                </a:solidFill>
                <a:cs typeface="Arial" pitchFamily="34" charset="0"/>
              </a:rPr>
              <a:t> de </a:t>
            </a:r>
            <a:r>
              <a:rPr lang="en-US" altLang="ko-KR" sz="1400" dirty="0" err="1">
                <a:solidFill>
                  <a:schemeClr val="accent1"/>
                </a:solidFill>
                <a:cs typeface="Arial" pitchFamily="34" charset="0"/>
              </a:rPr>
              <a:t>coerență</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reprezintă</a:t>
            </a:r>
            <a:r>
              <a:rPr lang="en-US" altLang="ko-KR" sz="1400" dirty="0">
                <a:solidFill>
                  <a:schemeClr val="accent1"/>
                </a:solidFill>
                <a:cs typeface="Arial" pitchFamily="34" charset="0"/>
              </a:rPr>
              <a:t> un factor moderator al </a:t>
            </a:r>
            <a:r>
              <a:rPr lang="en-US" altLang="ko-KR" sz="1400" dirty="0" err="1">
                <a:solidFill>
                  <a:schemeClr val="accent1"/>
                </a:solidFill>
                <a:cs typeface="Arial" pitchFamily="34" charset="0"/>
              </a:rPr>
              <a:t>impactului</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agenților</a:t>
            </a:r>
            <a:r>
              <a:rPr lang="en-US" altLang="ko-KR" sz="1400" dirty="0">
                <a:solidFill>
                  <a:schemeClr val="accent1"/>
                </a:solidFill>
                <a:cs typeface="Arial" pitchFamily="34" charset="0"/>
              </a:rPr>
              <a:t> </a:t>
            </a:r>
            <a:r>
              <a:rPr lang="en-US" altLang="ko-KR" sz="1400" dirty="0" err="1">
                <a:solidFill>
                  <a:schemeClr val="accent1"/>
                </a:solidFill>
                <a:cs typeface="Arial" pitchFamily="34" charset="0"/>
              </a:rPr>
              <a:t>stresori</a:t>
            </a:r>
            <a:r>
              <a:rPr lang="en-US" altLang="ko-KR" sz="1400" dirty="0">
                <a:solidFill>
                  <a:schemeClr val="accent1"/>
                </a:solidFill>
                <a:cs typeface="Arial" pitchFamily="34" charset="0"/>
              </a:rPr>
              <a:t>.</a:t>
            </a:r>
            <a:endParaRPr lang="ko-KR" altLang="en-US" sz="1400" dirty="0">
              <a:solidFill>
                <a:schemeClr val="accent1"/>
              </a:solidFill>
              <a:cs typeface="Arial" pitchFamily="34" charset="0"/>
            </a:endParaRPr>
          </a:p>
        </p:txBody>
      </p:sp>
    </p:spTree>
    <p:extLst>
      <p:ext uri="{BB962C8B-B14F-4D97-AF65-F5344CB8AC3E}">
        <p14:creationId xmlns:p14="http://schemas.microsoft.com/office/powerpoint/2010/main" val="323871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3463805" y="483518"/>
            <a:ext cx="4665652"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400" b="1" dirty="0">
                <a:solidFill>
                  <a:schemeClr val="accent1"/>
                </a:solidFill>
                <a:latin typeface="Arial Black" panose="020B0A04020102020204" pitchFamily="34" charset="0"/>
                <a:cs typeface="Arial" pitchFamily="34" charset="0"/>
              </a:rPr>
              <a:t>1. CADRUL TEORETIC AL PROBLEMEI STUDIATE</a:t>
            </a:r>
            <a:endParaRPr lang="ko-KR" altLang="en-US" sz="2400" b="1" dirty="0">
              <a:solidFill>
                <a:schemeClr val="accent1"/>
              </a:solidFill>
              <a:latin typeface="Arial Black" panose="020B0A04020102020204" pitchFamily="34" charset="0"/>
              <a:cs typeface="Arial" pitchFamily="34" charset="0"/>
            </a:endParaRPr>
          </a:p>
        </p:txBody>
      </p:sp>
      <p:sp>
        <p:nvSpPr>
          <p:cNvPr id="9" name="TextBox 8"/>
          <p:cNvSpPr txBox="1"/>
          <p:nvPr/>
        </p:nvSpPr>
        <p:spPr>
          <a:xfrm>
            <a:off x="3635896" y="1928698"/>
            <a:ext cx="4752528" cy="2708434"/>
          </a:xfrm>
          <a:prstGeom prst="rect">
            <a:avLst/>
          </a:prstGeom>
          <a:noFill/>
        </p:spPr>
        <p:txBody>
          <a:bodyPr wrap="square" rtlCol="0">
            <a:spAutoFit/>
          </a:bodyPr>
          <a:lstStyle/>
          <a:p>
            <a:r>
              <a:rPr lang="en-US" altLang="ko-KR" b="1" dirty="0">
                <a:solidFill>
                  <a:srgbClr val="7030A0"/>
                </a:solidFill>
                <a:latin typeface="Arial Black" panose="020B0A04020102020204" pitchFamily="34" charset="0"/>
                <a:cs typeface="Arial" pitchFamily="34" charset="0"/>
              </a:rPr>
              <a:t>1.1. </a:t>
            </a:r>
            <a:r>
              <a:rPr lang="en-US" altLang="ko-KR" b="1" dirty="0" err="1">
                <a:solidFill>
                  <a:srgbClr val="7030A0"/>
                </a:solidFill>
                <a:latin typeface="Arial Black" panose="020B0A04020102020204" pitchFamily="34" charset="0"/>
                <a:cs typeface="Arial" pitchFamily="34" charset="0"/>
              </a:rPr>
              <a:t>Principalele</a:t>
            </a:r>
            <a:r>
              <a:rPr lang="en-US" altLang="ko-KR" b="1" dirty="0">
                <a:solidFill>
                  <a:srgbClr val="7030A0"/>
                </a:solidFill>
                <a:latin typeface="Arial Black" panose="020B0A04020102020204" pitchFamily="34" charset="0"/>
                <a:cs typeface="Arial" pitchFamily="34" charset="0"/>
              </a:rPr>
              <a:t> </a:t>
            </a:r>
            <a:r>
              <a:rPr lang="en-US" altLang="ko-KR" b="1" dirty="0" err="1">
                <a:solidFill>
                  <a:srgbClr val="7030A0"/>
                </a:solidFill>
                <a:latin typeface="Arial Black" panose="020B0A04020102020204" pitchFamily="34" charset="0"/>
                <a:cs typeface="Arial" pitchFamily="34" charset="0"/>
              </a:rPr>
              <a:t>teorii</a:t>
            </a:r>
            <a:r>
              <a:rPr lang="en-US" altLang="ko-KR" b="1" dirty="0">
                <a:solidFill>
                  <a:srgbClr val="7030A0"/>
                </a:solidFill>
                <a:latin typeface="Arial Black" panose="020B0A04020102020204" pitchFamily="34" charset="0"/>
                <a:cs typeface="Arial" pitchFamily="34" charset="0"/>
              </a:rPr>
              <a:t> ale </a:t>
            </a:r>
            <a:r>
              <a:rPr lang="en-US" altLang="ko-KR" b="1" dirty="0" err="1">
                <a:solidFill>
                  <a:srgbClr val="7030A0"/>
                </a:solidFill>
                <a:latin typeface="Arial Black" panose="020B0A04020102020204" pitchFamily="34" charset="0"/>
                <a:cs typeface="Arial" pitchFamily="34" charset="0"/>
              </a:rPr>
              <a:t>stresului</a:t>
            </a:r>
            <a:endParaRPr lang="en-US" altLang="ko-KR" b="1" dirty="0">
              <a:solidFill>
                <a:srgbClr val="7030A0"/>
              </a:solidFill>
              <a:latin typeface="Arial Black" panose="020B0A04020102020204" pitchFamily="34" charset="0"/>
              <a:cs typeface="Arial" pitchFamily="34" charset="0"/>
            </a:endParaRPr>
          </a:p>
          <a:p>
            <a:endParaRPr lang="en-US" altLang="ko-KR" b="1" dirty="0">
              <a:solidFill>
                <a:srgbClr val="7030A0"/>
              </a:solidFill>
              <a:latin typeface="Arial Black" panose="020B0A04020102020204" pitchFamily="34" charset="0"/>
              <a:cs typeface="Arial" pitchFamily="34" charset="0"/>
            </a:endParaRPr>
          </a:p>
          <a:p>
            <a:endParaRPr lang="en-US" altLang="ko-KR" sz="1200" dirty="0">
              <a:solidFill>
                <a:srgbClr val="7030A0"/>
              </a:solidFill>
              <a:cs typeface="Arial" pitchFamily="34" charset="0"/>
            </a:endParaRPr>
          </a:p>
          <a:p>
            <a:r>
              <a:rPr lang="it-IT" altLang="ko-KR" sz="1400" b="1" dirty="0">
                <a:solidFill>
                  <a:schemeClr val="tx2">
                    <a:lumMod val="75000"/>
                  </a:schemeClr>
                </a:solidFill>
                <a:latin typeface="Arial Black" panose="020B0A04020102020204" pitchFamily="34" charset="0"/>
                <a:cs typeface="Arial" pitchFamily="34" charset="0"/>
              </a:rPr>
              <a:t>1.1.1. Modelul fiziologic al stresului</a:t>
            </a:r>
            <a:r>
              <a:rPr lang="it-IT" altLang="ko-KR" sz="1200" dirty="0">
                <a:solidFill>
                  <a:schemeClr val="tx1">
                    <a:lumMod val="75000"/>
                    <a:lumOff val="25000"/>
                  </a:schemeClr>
                </a:solidFill>
                <a:latin typeface="Arial Black" panose="020B0A04020102020204" pitchFamily="34" charset="0"/>
                <a:cs typeface="Arial" pitchFamily="34" charset="0"/>
              </a:rPr>
              <a:t> </a:t>
            </a:r>
            <a:r>
              <a:rPr lang="it-IT" altLang="ko-KR" sz="1200" dirty="0">
                <a:solidFill>
                  <a:schemeClr val="tx1">
                    <a:lumMod val="75000"/>
                    <a:lumOff val="25000"/>
                  </a:schemeClr>
                </a:solidFill>
                <a:cs typeface="Arial" pitchFamily="34" charset="0"/>
              </a:rPr>
              <a:t>- Hans Selye</a:t>
            </a:r>
          </a:p>
          <a:p>
            <a:r>
              <a:rPr lang="it-IT" altLang="ko-KR" sz="1200" dirty="0">
                <a:solidFill>
                  <a:schemeClr val="tx1">
                    <a:lumMod val="75000"/>
                    <a:lumOff val="25000"/>
                  </a:schemeClr>
                </a:solidFill>
                <a:cs typeface="Arial" pitchFamily="34" charset="0"/>
              </a:rPr>
              <a:t> </a:t>
            </a:r>
          </a:p>
          <a:p>
            <a:r>
              <a:rPr lang="en-US" altLang="ko-KR" sz="1400" dirty="0">
                <a:solidFill>
                  <a:schemeClr val="tx2">
                    <a:lumMod val="75000"/>
                  </a:schemeClr>
                </a:solidFill>
                <a:latin typeface="Arial Black" panose="020B0A04020102020204" pitchFamily="34" charset="0"/>
                <a:cs typeface="Arial" pitchFamily="34" charset="0"/>
              </a:rPr>
              <a:t>1.1.2. Teoria </a:t>
            </a:r>
            <a:r>
              <a:rPr lang="en-US" altLang="ko-KR" sz="1400" dirty="0" err="1">
                <a:solidFill>
                  <a:schemeClr val="tx2">
                    <a:lumMod val="75000"/>
                  </a:schemeClr>
                </a:solidFill>
                <a:latin typeface="Arial Black" panose="020B0A04020102020204" pitchFamily="34" charset="0"/>
                <a:cs typeface="Arial" pitchFamily="34" charset="0"/>
              </a:rPr>
              <a:t>stimulilor</a:t>
            </a:r>
            <a:r>
              <a:rPr lang="en-US" altLang="ko-KR" sz="1400" dirty="0">
                <a:solidFill>
                  <a:schemeClr val="tx2">
                    <a:lumMod val="75000"/>
                  </a:schemeClr>
                </a:solidFill>
                <a:latin typeface="Arial Black" panose="020B0A04020102020204" pitchFamily="34" charset="0"/>
                <a:cs typeface="Arial" pitchFamily="34" charset="0"/>
              </a:rPr>
              <a:t> </a:t>
            </a:r>
          </a:p>
          <a:p>
            <a:endParaRPr lang="en-US" altLang="ko-KR" sz="1200" dirty="0">
              <a:solidFill>
                <a:schemeClr val="tx1">
                  <a:lumMod val="75000"/>
                  <a:lumOff val="25000"/>
                </a:schemeClr>
              </a:solidFill>
              <a:cs typeface="Arial" pitchFamily="34" charset="0"/>
            </a:endParaRPr>
          </a:p>
          <a:p>
            <a:r>
              <a:rPr lang="en-US" altLang="ko-KR" sz="1400" b="1" dirty="0">
                <a:solidFill>
                  <a:schemeClr val="tx2">
                    <a:lumMod val="75000"/>
                  </a:schemeClr>
                </a:solidFill>
                <a:latin typeface="Arial Black" panose="020B0A04020102020204" pitchFamily="34" charset="0"/>
                <a:cs typeface="Arial" pitchFamily="34" charset="0"/>
              </a:rPr>
              <a:t>1.1.3. Teoria </a:t>
            </a:r>
            <a:r>
              <a:rPr lang="en-US" altLang="ko-KR" sz="1400" b="1" dirty="0" err="1">
                <a:solidFill>
                  <a:schemeClr val="tx2">
                    <a:lumMod val="75000"/>
                  </a:schemeClr>
                </a:solidFill>
                <a:latin typeface="Arial Black" panose="020B0A04020102020204" pitchFamily="34" charset="0"/>
                <a:cs typeface="Arial" pitchFamily="34" charset="0"/>
              </a:rPr>
              <a:t>tranzacțională</a:t>
            </a:r>
            <a:r>
              <a:rPr lang="en-US" altLang="ko-KR" sz="1400" b="1" dirty="0">
                <a:solidFill>
                  <a:schemeClr val="tx2">
                    <a:lumMod val="75000"/>
                  </a:schemeClr>
                </a:solidFill>
                <a:latin typeface="Arial Black" panose="020B0A04020102020204" pitchFamily="34" charset="0"/>
                <a:cs typeface="Arial" pitchFamily="34" charset="0"/>
              </a:rPr>
              <a:t> </a:t>
            </a:r>
            <a:r>
              <a:rPr lang="en-US" altLang="ko-KR" sz="1200" dirty="0">
                <a:solidFill>
                  <a:schemeClr val="tx1">
                    <a:lumMod val="75000"/>
                    <a:lumOff val="25000"/>
                  </a:schemeClr>
                </a:solidFill>
                <a:cs typeface="Arial" pitchFamily="34" charset="0"/>
              </a:rPr>
              <a:t>– Lazarus</a:t>
            </a:r>
          </a:p>
          <a:p>
            <a:pPr marL="171450" indent="-171450">
              <a:buFont typeface="Arial" panose="020B0604020202020204" pitchFamily="34" charset="0"/>
              <a:buChar char="•"/>
            </a:pPr>
            <a:r>
              <a:rPr lang="en-US" altLang="ko-KR" sz="1400" b="1" dirty="0" err="1">
                <a:solidFill>
                  <a:schemeClr val="tx1">
                    <a:lumMod val="75000"/>
                    <a:lumOff val="25000"/>
                  </a:schemeClr>
                </a:solidFill>
                <a:cs typeface="Arial" pitchFamily="34" charset="0"/>
              </a:rPr>
              <a:t>Evaluarea</a:t>
            </a:r>
            <a:endParaRPr lang="en-US" altLang="ko-KR" sz="1400" b="1"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400" b="1" dirty="0" err="1">
                <a:solidFill>
                  <a:schemeClr val="tx1">
                    <a:lumMod val="75000"/>
                    <a:lumOff val="25000"/>
                  </a:schemeClr>
                </a:solidFill>
                <a:cs typeface="Arial" pitchFamily="34" charset="0"/>
              </a:rPr>
              <a:t>Copingul</a:t>
            </a:r>
            <a:r>
              <a:rPr lang="en-US" altLang="ko-KR" sz="1400" b="1" dirty="0">
                <a:solidFill>
                  <a:schemeClr val="tx1">
                    <a:lumMod val="75000"/>
                    <a:lumOff val="25000"/>
                  </a:schemeClr>
                </a:solidFill>
                <a:cs typeface="Arial" pitchFamily="34" charset="0"/>
              </a:rPr>
              <a:t> </a:t>
            </a:r>
          </a:p>
          <a:p>
            <a:pPr marL="171450" indent="-171450">
              <a:buFont typeface="Arial" panose="020B0604020202020204" pitchFamily="34" charset="0"/>
              <a:buChar char="•"/>
            </a:pPr>
            <a:endParaRPr lang="en-US" altLang="ko-KR" sz="1400" b="1" dirty="0">
              <a:solidFill>
                <a:schemeClr val="tx1">
                  <a:lumMod val="75000"/>
                  <a:lumOff val="25000"/>
                </a:schemeClr>
              </a:solidFill>
              <a:cs typeface="Arial" pitchFamily="34" charset="0"/>
            </a:endParaRPr>
          </a:p>
          <a:p>
            <a:endParaRPr lang="en-US" altLang="ko-KR" sz="1400" b="1" dirty="0">
              <a:solidFill>
                <a:schemeClr val="tx1">
                  <a:lumMod val="75000"/>
                  <a:lumOff val="25000"/>
                </a:schemeClr>
              </a:solidFill>
              <a:cs typeface="Arial" pitchFamily="34" charset="0"/>
            </a:endParaRPr>
          </a:p>
        </p:txBody>
      </p:sp>
      <p:pic>
        <p:nvPicPr>
          <p:cNvPr id="7" name="Picture Placeholder 6">
            <a:extLst>
              <a:ext uri="{FF2B5EF4-FFF2-40B4-BE49-F238E27FC236}">
                <a16:creationId xmlns:a16="http://schemas.microsoft.com/office/drawing/2014/main" id="{F6F8E9AB-43B8-9E03-CBD9-4FDBFBA1B028}"/>
              </a:ext>
            </a:extLst>
          </p:cNvPr>
          <p:cNvPicPr>
            <a:picLocks noGrp="1" noChangeAspect="1"/>
          </p:cNvPicPr>
          <p:nvPr>
            <p:ph type="pic" idx="1"/>
          </p:nvPr>
        </p:nvPicPr>
        <p:blipFill>
          <a:blip r:embed="rId2"/>
          <a:srcRect t="276" b="276"/>
          <a:stretch>
            <a:fillRect/>
          </a:stretch>
        </p:blipFill>
        <p:spPr>
          <a:xfrm>
            <a:off x="179388" y="50800"/>
            <a:ext cx="3168650" cy="5041900"/>
          </a:xfrm>
          <a:prstGeom prst="rect">
            <a:avLst/>
          </a:prstGeom>
        </p:spPr>
      </p:pic>
    </p:spTree>
    <p:extLst>
      <p:ext uri="{BB962C8B-B14F-4D97-AF65-F5344CB8AC3E}">
        <p14:creationId xmlns:p14="http://schemas.microsoft.com/office/powerpoint/2010/main" val="368358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94677" y="3157869"/>
            <a:ext cx="1711655" cy="1985631"/>
            <a:chOff x="1494677" y="3157869"/>
            <a:chExt cx="1711655" cy="1985631"/>
          </a:xfrm>
          <a:solidFill>
            <a:schemeClr val="accent1"/>
          </a:solidFill>
        </p:grpSpPr>
        <p:grpSp>
          <p:nvGrpSpPr>
            <p:cNvPr id="5" name="Group 4"/>
            <p:cNvGrpSpPr/>
            <p:nvPr/>
          </p:nvGrpSpPr>
          <p:grpSpPr>
            <a:xfrm>
              <a:off x="1494677" y="3328917"/>
              <a:ext cx="1711655" cy="576414"/>
              <a:chOff x="1710701" y="3328917"/>
              <a:chExt cx="1711655" cy="576414"/>
            </a:xfrm>
            <a:grpFill/>
          </p:grpSpPr>
          <p:sp>
            <p:nvSpPr>
              <p:cNvPr id="6" name="Isosceles Triangle 6"/>
              <p:cNvSpPr/>
              <p:nvPr/>
            </p:nvSpPr>
            <p:spPr>
              <a:xfrm rot="18454893">
                <a:off x="2095991" y="2943627"/>
                <a:ext cx="217714" cy="988293"/>
              </a:xfrm>
              <a:custGeom>
                <a:avLst/>
                <a:gdLst>
                  <a:gd name="connsiteX0" fmla="*/ 0 w 191312"/>
                  <a:gd name="connsiteY0" fmla="*/ 914400 h 914400"/>
                  <a:gd name="connsiteX1" fmla="*/ 95656 w 191312"/>
                  <a:gd name="connsiteY1" fmla="*/ 0 h 914400"/>
                  <a:gd name="connsiteX2" fmla="*/ 191312 w 191312"/>
                  <a:gd name="connsiteY2" fmla="*/ 914400 h 914400"/>
                  <a:gd name="connsiteX3" fmla="*/ 0 w 191312"/>
                  <a:gd name="connsiteY3" fmla="*/ 914400 h 914400"/>
                  <a:gd name="connsiteX0" fmla="*/ 0 w 212047"/>
                  <a:gd name="connsiteY0" fmla="*/ 957191 h 957191"/>
                  <a:gd name="connsiteX1" fmla="*/ 116391 w 212047"/>
                  <a:gd name="connsiteY1" fmla="*/ 0 h 957191"/>
                  <a:gd name="connsiteX2" fmla="*/ 212047 w 212047"/>
                  <a:gd name="connsiteY2" fmla="*/ 914400 h 957191"/>
                  <a:gd name="connsiteX3" fmla="*/ 0 w 212047"/>
                  <a:gd name="connsiteY3" fmla="*/ 957191 h 957191"/>
                  <a:gd name="connsiteX0" fmla="*/ 0 w 212047"/>
                  <a:gd name="connsiteY0" fmla="*/ 957191 h 957191"/>
                  <a:gd name="connsiteX1" fmla="*/ 116391 w 212047"/>
                  <a:gd name="connsiteY1" fmla="*/ 0 h 957191"/>
                  <a:gd name="connsiteX2" fmla="*/ 212047 w 212047"/>
                  <a:gd name="connsiteY2" fmla="*/ 914400 h 957191"/>
                  <a:gd name="connsiteX3" fmla="*/ 0 w 212047"/>
                  <a:gd name="connsiteY3" fmla="*/ 957191 h 957191"/>
                  <a:gd name="connsiteX0" fmla="*/ 0 w 217597"/>
                  <a:gd name="connsiteY0" fmla="*/ 957191 h 957191"/>
                  <a:gd name="connsiteX1" fmla="*/ 116391 w 217597"/>
                  <a:gd name="connsiteY1" fmla="*/ 0 h 957191"/>
                  <a:gd name="connsiteX2" fmla="*/ 212047 w 217597"/>
                  <a:gd name="connsiteY2" fmla="*/ 914400 h 957191"/>
                  <a:gd name="connsiteX3" fmla="*/ 0 w 217597"/>
                  <a:gd name="connsiteY3" fmla="*/ 957191 h 957191"/>
                  <a:gd name="connsiteX0" fmla="*/ 0 w 223706"/>
                  <a:gd name="connsiteY0" fmla="*/ 957191 h 957191"/>
                  <a:gd name="connsiteX1" fmla="*/ 116391 w 223706"/>
                  <a:gd name="connsiteY1" fmla="*/ 0 h 957191"/>
                  <a:gd name="connsiteX2" fmla="*/ 212047 w 223706"/>
                  <a:gd name="connsiteY2" fmla="*/ 914400 h 957191"/>
                  <a:gd name="connsiteX3" fmla="*/ 0 w 223706"/>
                  <a:gd name="connsiteY3" fmla="*/ 957191 h 957191"/>
                  <a:gd name="connsiteX0" fmla="*/ 0 w 223706"/>
                  <a:gd name="connsiteY0" fmla="*/ 957191 h 957191"/>
                  <a:gd name="connsiteX1" fmla="*/ 116391 w 223706"/>
                  <a:gd name="connsiteY1" fmla="*/ 0 h 957191"/>
                  <a:gd name="connsiteX2" fmla="*/ 212047 w 223706"/>
                  <a:gd name="connsiteY2" fmla="*/ 914400 h 957191"/>
                  <a:gd name="connsiteX3" fmla="*/ 0 w 223706"/>
                  <a:gd name="connsiteY3" fmla="*/ 957191 h 957191"/>
                  <a:gd name="connsiteX0" fmla="*/ 0 w 217714"/>
                  <a:gd name="connsiteY0" fmla="*/ 988293 h 988293"/>
                  <a:gd name="connsiteX1" fmla="*/ 52204 w 217714"/>
                  <a:gd name="connsiteY1" fmla="*/ 0 h 988293"/>
                  <a:gd name="connsiteX2" fmla="*/ 212047 w 217714"/>
                  <a:gd name="connsiteY2" fmla="*/ 945502 h 988293"/>
                  <a:gd name="connsiteX3" fmla="*/ 0 w 217714"/>
                  <a:gd name="connsiteY3" fmla="*/ 988293 h 988293"/>
                </a:gdLst>
                <a:ahLst/>
                <a:cxnLst>
                  <a:cxn ang="0">
                    <a:pos x="connsiteX0" y="connsiteY0"/>
                  </a:cxn>
                  <a:cxn ang="0">
                    <a:pos x="connsiteX1" y="connsiteY1"/>
                  </a:cxn>
                  <a:cxn ang="0">
                    <a:pos x="connsiteX2" y="connsiteY2"/>
                  </a:cxn>
                  <a:cxn ang="0">
                    <a:pos x="connsiteX3" y="connsiteY3"/>
                  </a:cxn>
                </a:cxnLst>
                <a:rect l="l" t="t" r="r" b="b"/>
                <a:pathLst>
                  <a:path w="217714" h="988293">
                    <a:moveTo>
                      <a:pt x="0" y="988293"/>
                    </a:moveTo>
                    <a:cubicBezTo>
                      <a:pt x="139291" y="712641"/>
                      <a:pt x="32862" y="344342"/>
                      <a:pt x="52204" y="0"/>
                    </a:cubicBezTo>
                    <a:cubicBezTo>
                      <a:pt x="154101" y="291170"/>
                      <a:pt x="241087" y="580398"/>
                      <a:pt x="212047" y="945502"/>
                    </a:cubicBezTo>
                    <a:lnTo>
                      <a:pt x="0" y="988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8"/>
              <p:cNvSpPr/>
              <p:nvPr/>
            </p:nvSpPr>
            <p:spPr>
              <a:xfrm rot="3285420">
                <a:off x="2823153" y="3306127"/>
                <a:ext cx="285516" cy="912891"/>
              </a:xfrm>
              <a:custGeom>
                <a:avLst/>
                <a:gdLst>
                  <a:gd name="connsiteX0" fmla="*/ 0 w 151940"/>
                  <a:gd name="connsiteY0" fmla="*/ 914400 h 914400"/>
                  <a:gd name="connsiteX1" fmla="*/ 75970 w 151940"/>
                  <a:gd name="connsiteY1" fmla="*/ 0 h 914400"/>
                  <a:gd name="connsiteX2" fmla="*/ 151940 w 151940"/>
                  <a:gd name="connsiteY2" fmla="*/ 914400 h 914400"/>
                  <a:gd name="connsiteX3" fmla="*/ 0 w 151940"/>
                  <a:gd name="connsiteY3" fmla="*/ 914400 h 914400"/>
                  <a:gd name="connsiteX0" fmla="*/ 81911 w 233851"/>
                  <a:gd name="connsiteY0" fmla="*/ 914400 h 914400"/>
                  <a:gd name="connsiteX1" fmla="*/ 157881 w 233851"/>
                  <a:gd name="connsiteY1" fmla="*/ 0 h 914400"/>
                  <a:gd name="connsiteX2" fmla="*/ 233851 w 233851"/>
                  <a:gd name="connsiteY2" fmla="*/ 914400 h 914400"/>
                  <a:gd name="connsiteX3" fmla="*/ 81911 w 233851"/>
                  <a:gd name="connsiteY3" fmla="*/ 914400 h 914400"/>
                  <a:gd name="connsiteX0" fmla="*/ 141034 w 292974"/>
                  <a:gd name="connsiteY0" fmla="*/ 914400 h 914400"/>
                  <a:gd name="connsiteX1" fmla="*/ 217004 w 292974"/>
                  <a:gd name="connsiteY1" fmla="*/ 0 h 914400"/>
                  <a:gd name="connsiteX2" fmla="*/ 292974 w 292974"/>
                  <a:gd name="connsiteY2" fmla="*/ 914400 h 914400"/>
                  <a:gd name="connsiteX3" fmla="*/ 141034 w 292974"/>
                  <a:gd name="connsiteY3" fmla="*/ 914400 h 914400"/>
                  <a:gd name="connsiteX0" fmla="*/ 170156 w 268955"/>
                  <a:gd name="connsiteY0" fmla="*/ 912891 h 914400"/>
                  <a:gd name="connsiteX1" fmla="*/ 192985 w 268955"/>
                  <a:gd name="connsiteY1" fmla="*/ 0 h 914400"/>
                  <a:gd name="connsiteX2" fmla="*/ 268955 w 268955"/>
                  <a:gd name="connsiteY2" fmla="*/ 914400 h 914400"/>
                  <a:gd name="connsiteX3" fmla="*/ 170156 w 268955"/>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85516"/>
                  <a:gd name="connsiteY0" fmla="*/ 912891 h 912891"/>
                  <a:gd name="connsiteX1" fmla="*/ 131863 w 285516"/>
                  <a:gd name="connsiteY1" fmla="*/ 0 h 912891"/>
                  <a:gd name="connsiteX2" fmla="*/ 285516 w 285516"/>
                  <a:gd name="connsiteY2" fmla="*/ 878155 h 912891"/>
                  <a:gd name="connsiteX3" fmla="*/ 109034 w 285516"/>
                  <a:gd name="connsiteY3" fmla="*/ 912891 h 912891"/>
                  <a:gd name="connsiteX0" fmla="*/ 109034 w 285516"/>
                  <a:gd name="connsiteY0" fmla="*/ 912891 h 912891"/>
                  <a:gd name="connsiteX1" fmla="*/ 131863 w 285516"/>
                  <a:gd name="connsiteY1" fmla="*/ 0 h 912891"/>
                  <a:gd name="connsiteX2" fmla="*/ 285516 w 285516"/>
                  <a:gd name="connsiteY2" fmla="*/ 878155 h 912891"/>
                  <a:gd name="connsiteX3" fmla="*/ 109034 w 285516"/>
                  <a:gd name="connsiteY3" fmla="*/ 912891 h 912891"/>
                </a:gdLst>
                <a:ahLst/>
                <a:cxnLst>
                  <a:cxn ang="0">
                    <a:pos x="connsiteX0" y="connsiteY0"/>
                  </a:cxn>
                  <a:cxn ang="0">
                    <a:pos x="connsiteX1" y="connsiteY1"/>
                  </a:cxn>
                  <a:cxn ang="0">
                    <a:pos x="connsiteX2" y="connsiteY2"/>
                  </a:cxn>
                  <a:cxn ang="0">
                    <a:pos x="connsiteX3" y="connsiteY3"/>
                  </a:cxn>
                </a:cxnLst>
                <a:rect l="l" t="t" r="r" b="b"/>
                <a:pathLst>
                  <a:path w="285516" h="912891">
                    <a:moveTo>
                      <a:pt x="109034" y="912891"/>
                    </a:moveTo>
                    <a:cubicBezTo>
                      <a:pt x="-48569" y="609033"/>
                      <a:pt x="-30420" y="351238"/>
                      <a:pt x="131863" y="0"/>
                    </a:cubicBezTo>
                    <a:cubicBezTo>
                      <a:pt x="48826" y="384462"/>
                      <a:pt x="119645" y="643294"/>
                      <a:pt x="285516" y="878155"/>
                    </a:cubicBezTo>
                    <a:lnTo>
                      <a:pt x="109034" y="9128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Isosceles Triangle 2"/>
            <p:cNvSpPr/>
            <p:nvPr/>
          </p:nvSpPr>
          <p:spPr>
            <a:xfrm>
              <a:off x="2176891" y="3157869"/>
              <a:ext cx="522901" cy="1985631"/>
            </a:xfrm>
            <a:custGeom>
              <a:avLst/>
              <a:gdLst>
                <a:gd name="connsiteX0" fmla="*/ 0 w 576064"/>
                <a:gd name="connsiteY0" fmla="*/ 2283718 h 2283718"/>
                <a:gd name="connsiteX1" fmla="*/ 288032 w 576064"/>
                <a:gd name="connsiteY1" fmla="*/ 0 h 2283718"/>
                <a:gd name="connsiteX2" fmla="*/ 576064 w 576064"/>
                <a:gd name="connsiteY2" fmla="*/ 2283718 h 2283718"/>
                <a:gd name="connsiteX3" fmla="*/ 0 w 576064"/>
                <a:gd name="connsiteY3" fmla="*/ 2283718 h 2283718"/>
                <a:gd name="connsiteX0" fmla="*/ 0 w 576064"/>
                <a:gd name="connsiteY0" fmla="*/ 2357770 h 2357770"/>
                <a:gd name="connsiteX1" fmla="*/ 180164 w 576064"/>
                <a:gd name="connsiteY1" fmla="*/ 0 h 2357770"/>
                <a:gd name="connsiteX2" fmla="*/ 288032 w 576064"/>
                <a:gd name="connsiteY2" fmla="*/ 74052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25873 h 2325873"/>
                <a:gd name="connsiteX1" fmla="*/ 73838 w 522901"/>
                <a:gd name="connsiteY1" fmla="*/ 0 h 2325873"/>
                <a:gd name="connsiteX2" fmla="*/ 298665 w 522901"/>
                <a:gd name="connsiteY2" fmla="*/ 467457 h 2325873"/>
                <a:gd name="connsiteX3" fmla="*/ 522901 w 522901"/>
                <a:gd name="connsiteY3" fmla="*/ 2325873 h 2325873"/>
                <a:gd name="connsiteX4" fmla="*/ 0 w 522901"/>
                <a:gd name="connsiteY4" fmla="*/ 2325873 h 2325873"/>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953734 h 1953734"/>
                <a:gd name="connsiteX1" fmla="*/ 169531 w 522901"/>
                <a:gd name="connsiteY1" fmla="*/ 0 h 1953734"/>
                <a:gd name="connsiteX2" fmla="*/ 298665 w 522901"/>
                <a:gd name="connsiteY2" fmla="*/ 95318 h 1953734"/>
                <a:gd name="connsiteX3" fmla="*/ 522901 w 522901"/>
                <a:gd name="connsiteY3" fmla="*/ 1953734 h 1953734"/>
                <a:gd name="connsiteX4" fmla="*/ 0 w 522901"/>
                <a:gd name="connsiteY4" fmla="*/ 1953734 h 1953734"/>
                <a:gd name="connsiteX0" fmla="*/ 0 w 522901"/>
                <a:gd name="connsiteY0" fmla="*/ 1974999 h 1974999"/>
                <a:gd name="connsiteX1" fmla="*/ 137634 w 522901"/>
                <a:gd name="connsiteY1" fmla="*/ 0 h 1974999"/>
                <a:gd name="connsiteX2" fmla="*/ 298665 w 522901"/>
                <a:gd name="connsiteY2" fmla="*/ 116583 h 1974999"/>
                <a:gd name="connsiteX3" fmla="*/ 522901 w 522901"/>
                <a:gd name="connsiteY3" fmla="*/ 1974999 h 1974999"/>
                <a:gd name="connsiteX4" fmla="*/ 0 w 522901"/>
                <a:gd name="connsiteY4" fmla="*/ 1974999 h 1974999"/>
                <a:gd name="connsiteX0" fmla="*/ 0 w 522901"/>
                <a:gd name="connsiteY0" fmla="*/ 1974999 h 1974999"/>
                <a:gd name="connsiteX1" fmla="*/ 137634 w 522901"/>
                <a:gd name="connsiteY1" fmla="*/ 0 h 1974999"/>
                <a:gd name="connsiteX2" fmla="*/ 277400 w 522901"/>
                <a:gd name="connsiteY2" fmla="*/ 148481 h 1974999"/>
                <a:gd name="connsiteX3" fmla="*/ 522901 w 522901"/>
                <a:gd name="connsiteY3" fmla="*/ 1974999 h 1974999"/>
                <a:gd name="connsiteX4" fmla="*/ 0 w 522901"/>
                <a:gd name="connsiteY4" fmla="*/ 1974999 h 1974999"/>
                <a:gd name="connsiteX0" fmla="*/ 0 w 522901"/>
                <a:gd name="connsiteY0" fmla="*/ 1985631 h 1985631"/>
                <a:gd name="connsiteX1" fmla="*/ 105736 w 522901"/>
                <a:gd name="connsiteY1" fmla="*/ 0 h 1985631"/>
                <a:gd name="connsiteX2" fmla="*/ 277400 w 522901"/>
                <a:gd name="connsiteY2" fmla="*/ 159113 h 1985631"/>
                <a:gd name="connsiteX3" fmla="*/ 522901 w 522901"/>
                <a:gd name="connsiteY3" fmla="*/ 1985631 h 1985631"/>
                <a:gd name="connsiteX4" fmla="*/ 0 w 522901"/>
                <a:gd name="connsiteY4" fmla="*/ 1985631 h 1985631"/>
                <a:gd name="connsiteX0" fmla="*/ 0 w 522901"/>
                <a:gd name="connsiteY0" fmla="*/ 1985631 h 1985631"/>
                <a:gd name="connsiteX1" fmla="*/ 105736 w 522901"/>
                <a:gd name="connsiteY1" fmla="*/ 0 h 1985631"/>
                <a:gd name="connsiteX2" fmla="*/ 319930 w 522901"/>
                <a:gd name="connsiteY2" fmla="*/ 159113 h 1985631"/>
                <a:gd name="connsiteX3" fmla="*/ 522901 w 522901"/>
                <a:gd name="connsiteY3" fmla="*/ 1985631 h 1985631"/>
                <a:gd name="connsiteX4" fmla="*/ 0 w 522901"/>
                <a:gd name="connsiteY4" fmla="*/ 1985631 h 1985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01" h="1985631">
                  <a:moveTo>
                    <a:pt x="0" y="1985631"/>
                  </a:moveTo>
                  <a:cubicBezTo>
                    <a:pt x="84864" y="1607290"/>
                    <a:pt x="159094" y="1314006"/>
                    <a:pt x="105736" y="0"/>
                  </a:cubicBezTo>
                  <a:lnTo>
                    <a:pt x="319930" y="159113"/>
                  </a:lnTo>
                  <a:cubicBezTo>
                    <a:pt x="345057" y="1565394"/>
                    <a:pt x="433978" y="1610708"/>
                    <a:pt x="522901" y="1985631"/>
                  </a:cubicBezTo>
                  <a:lnTo>
                    <a:pt x="0" y="19856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Oval 8"/>
          <p:cNvSpPr/>
          <p:nvPr/>
        </p:nvSpPr>
        <p:spPr>
          <a:xfrm>
            <a:off x="1476760" y="1491629"/>
            <a:ext cx="1872208" cy="1872208"/>
          </a:xfrm>
          <a:prstGeom prst="ellipse">
            <a:avLst/>
          </a:prstGeom>
          <a:solidFill>
            <a:schemeClr val="accent4"/>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10"/>
          <p:cNvSpPr/>
          <p:nvPr/>
        </p:nvSpPr>
        <p:spPr>
          <a:xfrm>
            <a:off x="2987629" y="1851475"/>
            <a:ext cx="1224331" cy="1224331"/>
          </a:xfrm>
          <a:prstGeom prst="ellipse">
            <a:avLst/>
          </a:prstGeom>
          <a:solidFill>
            <a:schemeClr val="accent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2771800" y="2931790"/>
            <a:ext cx="936105" cy="936105"/>
          </a:xfrm>
          <a:prstGeom prst="ellipse">
            <a:avLst/>
          </a:prstGeom>
          <a:solidFill>
            <a:schemeClr val="accent4"/>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41"/>
          <p:cNvSpPr/>
          <p:nvPr/>
        </p:nvSpPr>
        <p:spPr>
          <a:xfrm>
            <a:off x="2854972" y="3019027"/>
            <a:ext cx="762000" cy="76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42"/>
          <p:cNvSpPr/>
          <p:nvPr/>
        </p:nvSpPr>
        <p:spPr>
          <a:xfrm>
            <a:off x="3068522" y="1938080"/>
            <a:ext cx="1057094" cy="10570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sz="1800" b="1" dirty="0">
                <a:solidFill>
                  <a:schemeClr val="accent2">
                    <a:lumMod val="25000"/>
                  </a:schemeClr>
                </a:solidFill>
              </a:rPr>
              <a:t>1.2. </a:t>
            </a:r>
            <a:r>
              <a:rPr lang="en-US" altLang="ko-KR" sz="1800" b="1" dirty="0" err="1">
                <a:solidFill>
                  <a:schemeClr val="accent2">
                    <a:lumMod val="25000"/>
                  </a:schemeClr>
                </a:solidFill>
              </a:rPr>
              <a:t>Sentimentul</a:t>
            </a:r>
            <a:r>
              <a:rPr lang="en-US" altLang="ko-KR" sz="1800" b="1" dirty="0">
                <a:solidFill>
                  <a:schemeClr val="accent2">
                    <a:lumMod val="25000"/>
                  </a:schemeClr>
                </a:solidFill>
              </a:rPr>
              <a:t> de </a:t>
            </a:r>
            <a:r>
              <a:rPr lang="en-US" altLang="ko-KR" sz="1800" b="1" dirty="0" err="1">
                <a:solidFill>
                  <a:schemeClr val="accent2">
                    <a:lumMod val="25000"/>
                  </a:schemeClr>
                </a:solidFill>
              </a:rPr>
              <a:t>coerență</a:t>
            </a:r>
            <a:r>
              <a:rPr lang="en-US" altLang="ko-KR" sz="1800" b="1" dirty="0">
                <a:solidFill>
                  <a:schemeClr val="accent2">
                    <a:lumMod val="25000"/>
                  </a:schemeClr>
                </a:solidFill>
              </a:rPr>
              <a:t> ca factor moderator al </a:t>
            </a:r>
            <a:r>
              <a:rPr lang="en-US" altLang="ko-KR" sz="1800" b="1" dirty="0" err="1">
                <a:solidFill>
                  <a:schemeClr val="accent2">
                    <a:lumMod val="25000"/>
                  </a:schemeClr>
                </a:solidFill>
              </a:rPr>
              <a:t>impactului</a:t>
            </a:r>
            <a:r>
              <a:rPr lang="en-US" altLang="ko-KR" sz="1800" b="1" dirty="0">
                <a:solidFill>
                  <a:schemeClr val="accent2">
                    <a:lumMod val="25000"/>
                  </a:schemeClr>
                </a:solidFill>
              </a:rPr>
              <a:t> </a:t>
            </a:r>
            <a:r>
              <a:rPr lang="en-US" altLang="ko-KR" sz="1800" b="1" dirty="0" err="1">
                <a:solidFill>
                  <a:schemeClr val="accent2">
                    <a:lumMod val="25000"/>
                  </a:schemeClr>
                </a:solidFill>
              </a:rPr>
              <a:t>agenților</a:t>
            </a:r>
            <a:r>
              <a:rPr lang="en-US" altLang="ko-KR" sz="1800" b="1" dirty="0">
                <a:solidFill>
                  <a:schemeClr val="accent2">
                    <a:lumMod val="25000"/>
                  </a:schemeClr>
                </a:solidFill>
              </a:rPr>
              <a:t> </a:t>
            </a:r>
            <a:r>
              <a:rPr lang="en-US" altLang="ko-KR" sz="1800" b="1" dirty="0" err="1">
                <a:solidFill>
                  <a:schemeClr val="accent2">
                    <a:lumMod val="25000"/>
                  </a:schemeClr>
                </a:solidFill>
              </a:rPr>
              <a:t>stresori</a:t>
            </a:r>
            <a:endParaRPr lang="ko-KR" altLang="en-US" sz="1800" b="1" dirty="0">
              <a:solidFill>
                <a:schemeClr val="accent2">
                  <a:lumMod val="25000"/>
                </a:schemeClr>
              </a:solidFill>
            </a:endParaRPr>
          </a:p>
        </p:txBody>
      </p:sp>
      <p:sp>
        <p:nvSpPr>
          <p:cNvPr id="10" name="Oval 9"/>
          <p:cNvSpPr/>
          <p:nvPr/>
        </p:nvSpPr>
        <p:spPr>
          <a:xfrm>
            <a:off x="683568" y="2419007"/>
            <a:ext cx="1088847" cy="1088847"/>
          </a:xfrm>
          <a:prstGeom prst="ellipse">
            <a:avLst/>
          </a:prstGeom>
          <a:solidFill>
            <a:schemeClr val="accent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Oval 20"/>
          <p:cNvSpPr/>
          <p:nvPr/>
        </p:nvSpPr>
        <p:spPr>
          <a:xfrm>
            <a:off x="3363043" y="772154"/>
            <a:ext cx="422315" cy="3934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3804388" y="1208392"/>
            <a:ext cx="422317" cy="37095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3850594" y="805524"/>
            <a:ext cx="2808312" cy="276999"/>
          </a:xfrm>
          <a:prstGeom prst="rect">
            <a:avLst/>
          </a:prstGeom>
          <a:noFill/>
        </p:spPr>
        <p:txBody>
          <a:bodyPr wrap="square" rtlCol="0">
            <a:spAutoFit/>
          </a:bodyPr>
          <a:lstStyle/>
          <a:p>
            <a:r>
              <a:rPr lang="en-US" altLang="ko-KR" sz="1200" b="1" dirty="0">
                <a:solidFill>
                  <a:schemeClr val="accent1"/>
                </a:solidFill>
                <a:cs typeface="Arial" pitchFamily="34" charset="0"/>
              </a:rPr>
              <a:t>1.2.1. </a:t>
            </a:r>
            <a:r>
              <a:rPr lang="en-US" altLang="ko-KR" sz="1200" b="1" dirty="0" err="1">
                <a:solidFill>
                  <a:schemeClr val="accent1"/>
                </a:solidFill>
                <a:cs typeface="Arial" pitchFamily="34" charset="0"/>
              </a:rPr>
              <a:t>Modelul</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salutogenetic</a:t>
            </a:r>
            <a:endParaRPr lang="ko-KR" altLang="en-US" sz="1200" b="1" dirty="0">
              <a:solidFill>
                <a:schemeClr val="accent1"/>
              </a:solidFill>
              <a:cs typeface="Arial" pitchFamily="34" charset="0"/>
            </a:endParaRPr>
          </a:p>
        </p:txBody>
      </p:sp>
      <p:sp>
        <p:nvSpPr>
          <p:cNvPr id="40" name="Oval 39"/>
          <p:cNvSpPr/>
          <p:nvPr/>
        </p:nvSpPr>
        <p:spPr>
          <a:xfrm>
            <a:off x="770790" y="25016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a:extLst>
              <a:ext uri="{FF2B5EF4-FFF2-40B4-BE49-F238E27FC236}">
                <a16:creationId xmlns:a16="http://schemas.microsoft.com/office/drawing/2014/main" id="{B0EF1C2A-B670-3AAF-A1CC-69F91360AE7B}"/>
              </a:ext>
            </a:extLst>
          </p:cNvPr>
          <p:cNvSpPr txBox="1"/>
          <p:nvPr/>
        </p:nvSpPr>
        <p:spPr>
          <a:xfrm>
            <a:off x="4245084" y="1288121"/>
            <a:ext cx="3291777" cy="276999"/>
          </a:xfrm>
          <a:prstGeom prst="rect">
            <a:avLst/>
          </a:prstGeom>
          <a:noFill/>
        </p:spPr>
        <p:txBody>
          <a:bodyPr wrap="square" rtlCol="0">
            <a:spAutoFit/>
          </a:bodyPr>
          <a:lstStyle/>
          <a:p>
            <a:r>
              <a:rPr lang="en-US" altLang="ko-KR" sz="1200" b="1" dirty="0">
                <a:solidFill>
                  <a:schemeClr val="accent1"/>
                </a:solidFill>
                <a:cs typeface="Arial" pitchFamily="34" charset="0"/>
              </a:rPr>
              <a:t>1.2.2. </a:t>
            </a:r>
            <a:r>
              <a:rPr lang="en-US" altLang="ko-KR" sz="1200" b="1" dirty="0" err="1">
                <a:solidFill>
                  <a:schemeClr val="accent1"/>
                </a:solidFill>
                <a:cs typeface="Arial" pitchFamily="34" charset="0"/>
              </a:rPr>
              <a:t>Resursele</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generale</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rezistență</a:t>
            </a:r>
            <a:r>
              <a:rPr lang="en-US" altLang="ko-KR" sz="1200" b="1" dirty="0">
                <a:solidFill>
                  <a:schemeClr val="accent1"/>
                </a:solidFill>
                <a:cs typeface="Arial" pitchFamily="34" charset="0"/>
              </a:rPr>
              <a:t> </a:t>
            </a:r>
            <a:endParaRPr lang="ko-KR" altLang="en-US" sz="1200" b="1" dirty="0">
              <a:solidFill>
                <a:schemeClr val="accent1"/>
              </a:solidFill>
              <a:cs typeface="Arial" pitchFamily="34" charset="0"/>
            </a:endParaRPr>
          </a:p>
        </p:txBody>
      </p:sp>
      <p:sp>
        <p:nvSpPr>
          <p:cNvPr id="46" name="TextBox 45">
            <a:extLst>
              <a:ext uri="{FF2B5EF4-FFF2-40B4-BE49-F238E27FC236}">
                <a16:creationId xmlns:a16="http://schemas.microsoft.com/office/drawing/2014/main" id="{F1012ED7-579F-FCAE-57CA-157447862004}"/>
              </a:ext>
            </a:extLst>
          </p:cNvPr>
          <p:cNvSpPr txBox="1"/>
          <p:nvPr/>
        </p:nvSpPr>
        <p:spPr>
          <a:xfrm>
            <a:off x="4663765" y="1682132"/>
            <a:ext cx="4395515" cy="461665"/>
          </a:xfrm>
          <a:prstGeom prst="rect">
            <a:avLst/>
          </a:prstGeom>
          <a:noFill/>
        </p:spPr>
        <p:txBody>
          <a:bodyPr wrap="square" rtlCol="0">
            <a:spAutoFit/>
          </a:bodyPr>
          <a:lstStyle/>
          <a:p>
            <a:r>
              <a:rPr lang="en-US" altLang="ko-KR" sz="1200" b="1" dirty="0">
                <a:solidFill>
                  <a:schemeClr val="accent1"/>
                </a:solidFill>
                <a:cs typeface="Arial" pitchFamily="34" charset="0"/>
              </a:rPr>
              <a:t>1.2.3. </a:t>
            </a:r>
            <a:r>
              <a:rPr lang="en-US" altLang="ko-KR" sz="1200" b="1" dirty="0" err="1">
                <a:solidFill>
                  <a:schemeClr val="accent1"/>
                </a:solidFill>
                <a:cs typeface="Arial" pitchFamily="34" charset="0"/>
              </a:rPr>
              <a:t>Definire</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și</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dimensiuni</a:t>
            </a:r>
            <a:endParaRPr lang="en-US" altLang="ko-KR" sz="1200" b="1" dirty="0">
              <a:solidFill>
                <a:schemeClr val="accent1"/>
              </a:solidFill>
              <a:cs typeface="Arial" pitchFamily="34" charset="0"/>
            </a:endParaRPr>
          </a:p>
          <a:p>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comprehensiune</a:t>
            </a:r>
            <a:r>
              <a:rPr lang="en-US" altLang="ko-KR" sz="1200" b="1" dirty="0">
                <a:solidFill>
                  <a:schemeClr val="accent1"/>
                </a:solidFill>
                <a:cs typeface="Arial" pitchFamily="34" charset="0"/>
              </a:rPr>
              <a:t> 	- control 	          - scop </a:t>
            </a:r>
            <a:endParaRPr lang="ko-KR" altLang="en-US" sz="1200" b="1" dirty="0">
              <a:solidFill>
                <a:schemeClr val="accent1"/>
              </a:solidFill>
              <a:cs typeface="Arial" pitchFamily="34" charset="0"/>
            </a:endParaRPr>
          </a:p>
        </p:txBody>
      </p:sp>
      <p:sp>
        <p:nvSpPr>
          <p:cNvPr id="47" name="TextBox 46">
            <a:extLst>
              <a:ext uri="{FF2B5EF4-FFF2-40B4-BE49-F238E27FC236}">
                <a16:creationId xmlns:a16="http://schemas.microsoft.com/office/drawing/2014/main" id="{3A11075F-7751-A0CA-3A0C-8013906AF4F6}"/>
              </a:ext>
            </a:extLst>
          </p:cNvPr>
          <p:cNvSpPr txBox="1"/>
          <p:nvPr/>
        </p:nvSpPr>
        <p:spPr>
          <a:xfrm>
            <a:off x="4781186" y="2381775"/>
            <a:ext cx="4201362" cy="461665"/>
          </a:xfrm>
          <a:prstGeom prst="rect">
            <a:avLst/>
          </a:prstGeom>
          <a:noFill/>
        </p:spPr>
        <p:txBody>
          <a:bodyPr wrap="square" rtlCol="0">
            <a:spAutoFit/>
          </a:bodyPr>
          <a:lstStyle/>
          <a:p>
            <a:r>
              <a:rPr lang="en-US" altLang="ko-KR" sz="1200" b="1" dirty="0">
                <a:solidFill>
                  <a:schemeClr val="accent1"/>
                </a:solidFill>
                <a:cs typeface="Arial" pitchFamily="34" charset="0"/>
              </a:rPr>
              <a:t>1.2.4. </a:t>
            </a:r>
            <a:r>
              <a:rPr lang="en-US" altLang="ko-KR" sz="1200" b="1" dirty="0" err="1">
                <a:solidFill>
                  <a:schemeClr val="accent1"/>
                </a:solidFill>
                <a:cs typeface="Arial" pitchFamily="34" charset="0"/>
              </a:rPr>
              <a:t>Formarea</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și</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evoluția</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sentimentului</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coerență</a:t>
            </a:r>
            <a:r>
              <a:rPr lang="en-US" altLang="ko-KR" sz="1200" b="1" dirty="0">
                <a:solidFill>
                  <a:schemeClr val="accent1"/>
                </a:solidFill>
                <a:cs typeface="Arial" pitchFamily="34" charset="0"/>
              </a:rPr>
              <a:t> pe </a:t>
            </a:r>
            <a:r>
              <a:rPr lang="en-US" altLang="ko-KR" sz="1200" b="1" dirty="0" err="1">
                <a:solidFill>
                  <a:schemeClr val="accent1"/>
                </a:solidFill>
                <a:cs typeface="Arial" pitchFamily="34" charset="0"/>
              </a:rPr>
              <a:t>parcursul</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vieții</a:t>
            </a:r>
            <a:endParaRPr lang="ko-KR" altLang="en-US" sz="1200" b="1" dirty="0">
              <a:solidFill>
                <a:schemeClr val="accent1"/>
              </a:solidFill>
              <a:cs typeface="Arial" pitchFamily="34" charset="0"/>
            </a:endParaRPr>
          </a:p>
        </p:txBody>
      </p:sp>
      <p:sp>
        <p:nvSpPr>
          <p:cNvPr id="49" name="TextBox 48">
            <a:extLst>
              <a:ext uri="{FF2B5EF4-FFF2-40B4-BE49-F238E27FC236}">
                <a16:creationId xmlns:a16="http://schemas.microsoft.com/office/drawing/2014/main" id="{EA065440-9319-C195-0651-1DA61E70E451}"/>
              </a:ext>
            </a:extLst>
          </p:cNvPr>
          <p:cNvSpPr txBox="1"/>
          <p:nvPr/>
        </p:nvSpPr>
        <p:spPr>
          <a:xfrm>
            <a:off x="4629671" y="3012407"/>
            <a:ext cx="3820566" cy="461665"/>
          </a:xfrm>
          <a:prstGeom prst="rect">
            <a:avLst/>
          </a:prstGeom>
          <a:noFill/>
        </p:spPr>
        <p:txBody>
          <a:bodyPr wrap="square" rtlCol="0">
            <a:spAutoFit/>
          </a:bodyPr>
          <a:lstStyle/>
          <a:p>
            <a:r>
              <a:rPr lang="en-US" altLang="ko-KR" sz="1200" b="1" dirty="0">
                <a:solidFill>
                  <a:schemeClr val="accent1"/>
                </a:solidFill>
                <a:cs typeface="Arial" pitchFamily="34" charset="0"/>
              </a:rPr>
              <a:t>1.2.5. </a:t>
            </a:r>
            <a:r>
              <a:rPr lang="en-US" altLang="ko-KR" sz="1200" b="1" dirty="0" err="1">
                <a:solidFill>
                  <a:schemeClr val="accent1"/>
                </a:solidFill>
                <a:cs typeface="Arial" pitchFamily="34" charset="0"/>
              </a:rPr>
              <a:t>Relația</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dintre</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sentimentul</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coerență</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și</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starea</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sănătate</a:t>
            </a:r>
            <a:endParaRPr lang="ko-KR" altLang="en-US" sz="1200" b="1" dirty="0">
              <a:solidFill>
                <a:schemeClr val="accent1"/>
              </a:solidFill>
              <a:cs typeface="Arial" pitchFamily="34" charset="0"/>
            </a:endParaRPr>
          </a:p>
        </p:txBody>
      </p:sp>
      <p:sp>
        <p:nvSpPr>
          <p:cNvPr id="50" name="Oval 49">
            <a:extLst>
              <a:ext uri="{FF2B5EF4-FFF2-40B4-BE49-F238E27FC236}">
                <a16:creationId xmlns:a16="http://schemas.microsoft.com/office/drawing/2014/main" id="{49AE2B57-3856-58E7-F7FD-0A2FC689FB98}"/>
              </a:ext>
            </a:extLst>
          </p:cNvPr>
          <p:cNvSpPr/>
          <p:nvPr/>
        </p:nvSpPr>
        <p:spPr>
          <a:xfrm>
            <a:off x="4226705" y="1702665"/>
            <a:ext cx="422315" cy="3934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Oval 50">
            <a:extLst>
              <a:ext uri="{FF2B5EF4-FFF2-40B4-BE49-F238E27FC236}">
                <a16:creationId xmlns:a16="http://schemas.microsoft.com/office/drawing/2014/main" id="{B47CA177-5BDF-78E3-01E4-2A1DBA147F22}"/>
              </a:ext>
            </a:extLst>
          </p:cNvPr>
          <p:cNvSpPr/>
          <p:nvPr/>
        </p:nvSpPr>
        <p:spPr>
          <a:xfrm>
            <a:off x="4292853" y="2380773"/>
            <a:ext cx="422317" cy="37095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51">
            <a:extLst>
              <a:ext uri="{FF2B5EF4-FFF2-40B4-BE49-F238E27FC236}">
                <a16:creationId xmlns:a16="http://schemas.microsoft.com/office/drawing/2014/main" id="{B4C734F6-7F51-4F7A-4091-7EF82BAD804F}"/>
              </a:ext>
            </a:extLst>
          </p:cNvPr>
          <p:cNvSpPr/>
          <p:nvPr/>
        </p:nvSpPr>
        <p:spPr>
          <a:xfrm>
            <a:off x="4125616" y="3022645"/>
            <a:ext cx="422315" cy="3934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Oval 52">
            <a:extLst>
              <a:ext uri="{FF2B5EF4-FFF2-40B4-BE49-F238E27FC236}">
                <a16:creationId xmlns:a16="http://schemas.microsoft.com/office/drawing/2014/main" id="{49D323A6-2765-D3FD-BC5B-075072B56167}"/>
              </a:ext>
            </a:extLst>
          </p:cNvPr>
          <p:cNvSpPr/>
          <p:nvPr/>
        </p:nvSpPr>
        <p:spPr>
          <a:xfrm>
            <a:off x="3732481" y="3609288"/>
            <a:ext cx="422317" cy="37095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TextBox 53">
            <a:extLst>
              <a:ext uri="{FF2B5EF4-FFF2-40B4-BE49-F238E27FC236}">
                <a16:creationId xmlns:a16="http://schemas.microsoft.com/office/drawing/2014/main" id="{EDA34E98-C11E-C80A-085E-F4F548C1DCED}"/>
              </a:ext>
            </a:extLst>
          </p:cNvPr>
          <p:cNvSpPr txBox="1"/>
          <p:nvPr/>
        </p:nvSpPr>
        <p:spPr>
          <a:xfrm>
            <a:off x="4170412" y="3667331"/>
            <a:ext cx="4395515" cy="276999"/>
          </a:xfrm>
          <a:prstGeom prst="rect">
            <a:avLst/>
          </a:prstGeom>
          <a:noFill/>
        </p:spPr>
        <p:txBody>
          <a:bodyPr wrap="square" rtlCol="0">
            <a:spAutoFit/>
          </a:bodyPr>
          <a:lstStyle/>
          <a:p>
            <a:r>
              <a:rPr lang="en-US" altLang="ko-KR" sz="1200" b="1" dirty="0">
                <a:solidFill>
                  <a:schemeClr val="accent1"/>
                </a:solidFill>
                <a:cs typeface="Arial" pitchFamily="34" charset="0"/>
              </a:rPr>
              <a:t>1.2.6. </a:t>
            </a:r>
            <a:r>
              <a:rPr lang="en-US" altLang="ko-KR" sz="1200" b="1" dirty="0" err="1">
                <a:solidFill>
                  <a:schemeClr val="accent1"/>
                </a:solidFill>
                <a:cs typeface="Arial" pitchFamily="34" charset="0"/>
              </a:rPr>
              <a:t>Sentimentul</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coerență</a:t>
            </a:r>
            <a:r>
              <a:rPr lang="en-US" altLang="ko-KR" sz="1200" b="1" dirty="0">
                <a:solidFill>
                  <a:schemeClr val="accent1"/>
                </a:solidFill>
                <a:cs typeface="Arial" pitchFamily="34" charset="0"/>
              </a:rPr>
              <a:t> la </a:t>
            </a:r>
            <a:r>
              <a:rPr lang="en-US" altLang="ko-KR" sz="1200" b="1" dirty="0" err="1">
                <a:solidFill>
                  <a:schemeClr val="accent1"/>
                </a:solidFill>
                <a:cs typeface="Arial" pitchFamily="34" charset="0"/>
              </a:rPr>
              <a:t>adolescenți</a:t>
            </a:r>
            <a:endParaRPr lang="ko-KR" altLang="en-US" sz="1200" b="1" dirty="0">
              <a:solidFill>
                <a:schemeClr val="accent1"/>
              </a:solidFill>
              <a:cs typeface="Arial" pitchFamily="34" charset="0"/>
            </a:endParaRPr>
          </a:p>
        </p:txBody>
      </p:sp>
      <p:sp>
        <p:nvSpPr>
          <p:cNvPr id="55" name="Oval 54">
            <a:extLst>
              <a:ext uri="{FF2B5EF4-FFF2-40B4-BE49-F238E27FC236}">
                <a16:creationId xmlns:a16="http://schemas.microsoft.com/office/drawing/2014/main" id="{EE3EDAA7-5DFD-0800-1465-84CBFDCD4601}"/>
              </a:ext>
            </a:extLst>
          </p:cNvPr>
          <p:cNvSpPr/>
          <p:nvPr/>
        </p:nvSpPr>
        <p:spPr>
          <a:xfrm>
            <a:off x="3415331" y="4161094"/>
            <a:ext cx="422315" cy="3934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TextBox 55">
            <a:extLst>
              <a:ext uri="{FF2B5EF4-FFF2-40B4-BE49-F238E27FC236}">
                <a16:creationId xmlns:a16="http://schemas.microsoft.com/office/drawing/2014/main" id="{615EE428-3F33-FCBD-3DF4-B681E18455E3}"/>
              </a:ext>
            </a:extLst>
          </p:cNvPr>
          <p:cNvSpPr txBox="1"/>
          <p:nvPr/>
        </p:nvSpPr>
        <p:spPr>
          <a:xfrm>
            <a:off x="3837646" y="4258579"/>
            <a:ext cx="4395515" cy="276999"/>
          </a:xfrm>
          <a:prstGeom prst="rect">
            <a:avLst/>
          </a:prstGeom>
          <a:noFill/>
        </p:spPr>
        <p:txBody>
          <a:bodyPr wrap="square" rtlCol="0">
            <a:spAutoFit/>
          </a:bodyPr>
          <a:lstStyle/>
          <a:p>
            <a:r>
              <a:rPr lang="fr-FR" altLang="ko-KR" sz="1200" b="1" dirty="0">
                <a:solidFill>
                  <a:schemeClr val="accent1"/>
                </a:solidFill>
                <a:cs typeface="Arial" pitchFamily="34" charset="0"/>
              </a:rPr>
              <a:t>1.2.7. </a:t>
            </a:r>
            <a:r>
              <a:rPr lang="fr-FR" altLang="ko-KR" sz="1200" b="1" dirty="0" err="1">
                <a:solidFill>
                  <a:schemeClr val="accent1"/>
                </a:solidFill>
                <a:cs typeface="Arial" pitchFamily="34" charset="0"/>
              </a:rPr>
              <a:t>Critici</a:t>
            </a:r>
            <a:r>
              <a:rPr lang="fr-FR" altLang="ko-KR" sz="1200" b="1" dirty="0">
                <a:solidFill>
                  <a:schemeClr val="accent1"/>
                </a:solidFill>
                <a:cs typeface="Arial" pitchFamily="34" charset="0"/>
              </a:rPr>
              <a:t> </a:t>
            </a:r>
            <a:r>
              <a:rPr lang="fr-FR" altLang="ko-KR" sz="1200" b="1" dirty="0" err="1">
                <a:solidFill>
                  <a:schemeClr val="accent1"/>
                </a:solidFill>
                <a:cs typeface="Arial" pitchFamily="34" charset="0"/>
              </a:rPr>
              <a:t>aduse</a:t>
            </a:r>
            <a:r>
              <a:rPr lang="fr-FR" altLang="ko-KR" sz="1200" b="1" dirty="0">
                <a:solidFill>
                  <a:schemeClr val="accent1"/>
                </a:solidFill>
                <a:cs typeface="Arial" pitchFamily="34" charset="0"/>
              </a:rPr>
              <a:t> </a:t>
            </a:r>
            <a:r>
              <a:rPr lang="fr-FR" altLang="ko-KR" sz="1200" b="1" dirty="0" err="1">
                <a:solidFill>
                  <a:schemeClr val="accent1"/>
                </a:solidFill>
                <a:cs typeface="Arial" pitchFamily="34" charset="0"/>
              </a:rPr>
              <a:t>conceptului</a:t>
            </a:r>
            <a:r>
              <a:rPr lang="fr-FR" altLang="ko-KR" sz="1200" b="1" dirty="0">
                <a:solidFill>
                  <a:schemeClr val="accent1"/>
                </a:solidFill>
                <a:cs typeface="Arial" pitchFamily="34" charset="0"/>
              </a:rPr>
              <a:t> de sentiment de </a:t>
            </a:r>
            <a:r>
              <a:rPr lang="fr-FR" altLang="ko-KR" sz="1200" b="1" dirty="0" err="1">
                <a:solidFill>
                  <a:schemeClr val="accent1"/>
                </a:solidFill>
                <a:cs typeface="Arial" pitchFamily="34" charset="0"/>
              </a:rPr>
              <a:t>coerență</a:t>
            </a:r>
            <a:endParaRPr lang="ko-KR" altLang="en-US" sz="1200" b="1" dirty="0">
              <a:solidFill>
                <a:schemeClr val="accent1"/>
              </a:solidFill>
              <a:cs typeface="Arial" pitchFamily="34" charset="0"/>
            </a:endParaRPr>
          </a:p>
        </p:txBody>
      </p:sp>
    </p:spTree>
    <p:extLst>
      <p:ext uri="{BB962C8B-B14F-4D97-AF65-F5344CB8AC3E}">
        <p14:creationId xmlns:p14="http://schemas.microsoft.com/office/powerpoint/2010/main" val="13188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t>1.3. </a:t>
            </a:r>
            <a:r>
              <a:rPr lang="en-US" altLang="ko-KR" b="1" dirty="0" err="1"/>
              <a:t>Psihodrama</a:t>
            </a:r>
            <a:r>
              <a:rPr lang="en-US" altLang="ko-KR" b="1" dirty="0"/>
              <a:t> </a:t>
            </a:r>
            <a:r>
              <a:rPr lang="en-US" altLang="ko-KR" b="1" dirty="0" err="1"/>
              <a:t>clasică</a:t>
            </a:r>
            <a:endParaRPr lang="ko-KR" altLang="en-US" b="1" dirty="0"/>
          </a:p>
        </p:txBody>
      </p:sp>
      <p:sp>
        <p:nvSpPr>
          <p:cNvPr id="6" name="Oval 5"/>
          <p:cNvSpPr/>
          <p:nvPr/>
        </p:nvSpPr>
        <p:spPr>
          <a:xfrm>
            <a:off x="2577982" y="2646679"/>
            <a:ext cx="485364" cy="485364"/>
          </a:xfrm>
          <a:prstGeom prst="ellipse">
            <a:avLst/>
          </a:prstGeom>
          <a:solidFill>
            <a:schemeClr val="accent3"/>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2796540" y="177106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2796540" y="3522291"/>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12"/>
          <p:cNvSpPr/>
          <p:nvPr/>
        </p:nvSpPr>
        <p:spPr>
          <a:xfrm>
            <a:off x="5966795" y="2650934"/>
            <a:ext cx="485364" cy="485364"/>
          </a:xfrm>
          <a:prstGeom prst="ellipse">
            <a:avLst/>
          </a:prstGeom>
          <a:solidFill>
            <a:schemeClr val="accent3"/>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13"/>
          <p:cNvSpPr/>
          <p:nvPr/>
        </p:nvSpPr>
        <p:spPr>
          <a:xfrm>
            <a:off x="5718518" y="1775321"/>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16"/>
          <p:cNvSpPr/>
          <p:nvPr/>
        </p:nvSpPr>
        <p:spPr>
          <a:xfrm>
            <a:off x="5718518" y="352654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Box 29"/>
          <p:cNvSpPr txBox="1"/>
          <p:nvPr/>
        </p:nvSpPr>
        <p:spPr>
          <a:xfrm>
            <a:off x="147643" y="1726636"/>
            <a:ext cx="2630286" cy="461665"/>
          </a:xfrm>
          <a:prstGeom prst="rect">
            <a:avLst/>
          </a:prstGeom>
          <a:noFill/>
        </p:spPr>
        <p:txBody>
          <a:bodyPr wrap="square" rtlCol="0">
            <a:spAutoFit/>
          </a:bodyPr>
          <a:lstStyle/>
          <a:p>
            <a:pPr algn="r"/>
            <a:r>
              <a:rPr lang="en-US" altLang="ko-KR" sz="1200" b="1" dirty="0">
                <a:solidFill>
                  <a:schemeClr val="accent1"/>
                </a:solidFill>
                <a:cs typeface="Arial" pitchFamily="34" charset="0"/>
              </a:rPr>
              <a:t>1.3.1. </a:t>
            </a:r>
            <a:r>
              <a:rPr lang="en-US" altLang="ko-KR" sz="1200" b="1" dirty="0" err="1">
                <a:solidFill>
                  <a:schemeClr val="accent1"/>
                </a:solidFill>
                <a:cs typeface="Arial" pitchFamily="34" charset="0"/>
              </a:rPr>
              <a:t>Conceptul</a:t>
            </a:r>
            <a:r>
              <a:rPr lang="en-US" altLang="ko-KR" sz="1200" b="1" dirty="0">
                <a:solidFill>
                  <a:schemeClr val="accent1"/>
                </a:solidFill>
                <a:cs typeface="Arial" pitchFamily="34" charset="0"/>
              </a:rPr>
              <a:t> de </a:t>
            </a:r>
            <a:r>
              <a:rPr lang="en-US" altLang="ko-KR" sz="1200" b="1" dirty="0" err="1">
                <a:solidFill>
                  <a:schemeClr val="accent1"/>
                </a:solidFill>
                <a:cs typeface="Arial" pitchFamily="34" charset="0"/>
              </a:rPr>
              <a:t>rol</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şi</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teoria</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dezvoltării</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individuale</a:t>
            </a:r>
            <a:r>
              <a:rPr lang="en-US" altLang="ko-KR" sz="1200" b="1" dirty="0">
                <a:solidFill>
                  <a:schemeClr val="accent1"/>
                </a:solidFill>
                <a:cs typeface="Arial" pitchFamily="34" charset="0"/>
              </a:rPr>
              <a:t> </a:t>
            </a:r>
            <a:endParaRPr lang="ko-KR" altLang="en-US" sz="1200" b="1" dirty="0">
              <a:solidFill>
                <a:schemeClr val="accent1"/>
              </a:solidFill>
              <a:cs typeface="Arial" pitchFamily="34" charset="0"/>
            </a:endParaRPr>
          </a:p>
        </p:txBody>
      </p:sp>
      <p:sp>
        <p:nvSpPr>
          <p:cNvPr id="33" name="TextBox 32"/>
          <p:cNvSpPr txBox="1"/>
          <p:nvPr/>
        </p:nvSpPr>
        <p:spPr>
          <a:xfrm>
            <a:off x="122977" y="2674633"/>
            <a:ext cx="2397682" cy="461665"/>
          </a:xfrm>
          <a:prstGeom prst="rect">
            <a:avLst/>
          </a:prstGeom>
          <a:noFill/>
        </p:spPr>
        <p:txBody>
          <a:bodyPr wrap="square" rtlCol="0">
            <a:spAutoFit/>
          </a:bodyPr>
          <a:lstStyle/>
          <a:p>
            <a:pPr algn="r"/>
            <a:r>
              <a:rPr lang="en-US" altLang="ko-KR" sz="1200" b="1" dirty="0">
                <a:solidFill>
                  <a:schemeClr val="accent3"/>
                </a:solidFill>
                <a:cs typeface="Arial" pitchFamily="34" charset="0"/>
              </a:rPr>
              <a:t>1.3.2. </a:t>
            </a:r>
            <a:r>
              <a:rPr lang="en-US" altLang="ko-KR" sz="1200" b="1" dirty="0" err="1">
                <a:solidFill>
                  <a:schemeClr val="accent3"/>
                </a:solidFill>
                <a:cs typeface="Arial" pitchFamily="34" charset="0"/>
              </a:rPr>
              <a:t>Factorul</a:t>
            </a:r>
            <a:r>
              <a:rPr lang="en-US" altLang="ko-KR" sz="1200" b="1" dirty="0">
                <a:solidFill>
                  <a:schemeClr val="accent3"/>
                </a:solidFill>
                <a:cs typeface="Arial" pitchFamily="34" charset="0"/>
              </a:rPr>
              <a:t> </a:t>
            </a:r>
            <a:r>
              <a:rPr lang="en-US" altLang="ko-KR" sz="1200" b="1" dirty="0" err="1">
                <a:solidFill>
                  <a:schemeClr val="accent3"/>
                </a:solidFill>
                <a:cs typeface="Arial" pitchFamily="34" charset="0"/>
              </a:rPr>
              <a:t>Spontaneitate-Creativitate</a:t>
            </a:r>
            <a:r>
              <a:rPr lang="en-US" altLang="ko-KR" sz="1200" b="1" dirty="0">
                <a:solidFill>
                  <a:schemeClr val="accent3"/>
                </a:solidFill>
                <a:cs typeface="Arial" pitchFamily="34" charset="0"/>
              </a:rPr>
              <a:t> </a:t>
            </a:r>
            <a:endParaRPr lang="ko-KR" altLang="en-US" sz="1200" b="1" dirty="0">
              <a:solidFill>
                <a:schemeClr val="accent3"/>
              </a:solidFill>
              <a:cs typeface="Arial" pitchFamily="34" charset="0"/>
            </a:endParaRPr>
          </a:p>
        </p:txBody>
      </p:sp>
      <p:sp>
        <p:nvSpPr>
          <p:cNvPr id="36" name="TextBox 35"/>
          <p:cNvSpPr txBox="1"/>
          <p:nvPr/>
        </p:nvSpPr>
        <p:spPr>
          <a:xfrm>
            <a:off x="380247" y="3522291"/>
            <a:ext cx="2397682" cy="461665"/>
          </a:xfrm>
          <a:prstGeom prst="rect">
            <a:avLst/>
          </a:prstGeom>
          <a:noFill/>
        </p:spPr>
        <p:txBody>
          <a:bodyPr wrap="square" rtlCol="0">
            <a:spAutoFit/>
          </a:bodyPr>
          <a:lstStyle/>
          <a:p>
            <a:pPr algn="r"/>
            <a:r>
              <a:rPr lang="pt-BR" altLang="ko-KR" sz="1200" b="1" dirty="0">
                <a:solidFill>
                  <a:schemeClr val="accent1"/>
                </a:solidFill>
                <a:cs typeface="Arial" pitchFamily="34" charset="0"/>
              </a:rPr>
              <a:t>1.3.3. Elementele de bază ale psihodramei</a:t>
            </a:r>
            <a:endParaRPr lang="ko-KR" altLang="en-US" sz="1200" b="1" dirty="0">
              <a:solidFill>
                <a:schemeClr val="accent1"/>
              </a:solidFill>
              <a:cs typeface="Arial" pitchFamily="34" charset="0"/>
            </a:endParaRPr>
          </a:p>
        </p:txBody>
      </p:sp>
      <p:sp>
        <p:nvSpPr>
          <p:cNvPr id="37" name="Oval 36">
            <a:extLst>
              <a:ext uri="{FF2B5EF4-FFF2-40B4-BE49-F238E27FC236}">
                <a16:creationId xmlns:a16="http://schemas.microsoft.com/office/drawing/2014/main" id="{1C64F9DE-414A-DEAB-F5AD-1399DE265B58}"/>
              </a:ext>
            </a:extLst>
          </p:cNvPr>
          <p:cNvSpPr/>
          <p:nvPr/>
        </p:nvSpPr>
        <p:spPr>
          <a:xfrm>
            <a:off x="2915816" y="4390645"/>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Oval 37">
            <a:extLst>
              <a:ext uri="{FF2B5EF4-FFF2-40B4-BE49-F238E27FC236}">
                <a16:creationId xmlns:a16="http://schemas.microsoft.com/office/drawing/2014/main" id="{9D5795AF-39E0-12B8-D5D2-D4C973DB5264}"/>
              </a:ext>
            </a:extLst>
          </p:cNvPr>
          <p:cNvSpPr/>
          <p:nvPr/>
        </p:nvSpPr>
        <p:spPr>
          <a:xfrm>
            <a:off x="5652120" y="440384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TextBox 38">
            <a:extLst>
              <a:ext uri="{FF2B5EF4-FFF2-40B4-BE49-F238E27FC236}">
                <a16:creationId xmlns:a16="http://schemas.microsoft.com/office/drawing/2014/main" id="{A6E77F4D-0771-D869-63EF-F6844DDA9085}"/>
              </a:ext>
            </a:extLst>
          </p:cNvPr>
          <p:cNvSpPr txBox="1"/>
          <p:nvPr/>
        </p:nvSpPr>
        <p:spPr>
          <a:xfrm>
            <a:off x="427586" y="4415695"/>
            <a:ext cx="2397682" cy="461665"/>
          </a:xfrm>
          <a:prstGeom prst="rect">
            <a:avLst/>
          </a:prstGeom>
          <a:noFill/>
        </p:spPr>
        <p:txBody>
          <a:bodyPr wrap="square" rtlCol="0">
            <a:spAutoFit/>
          </a:bodyPr>
          <a:lstStyle/>
          <a:p>
            <a:pPr algn="r"/>
            <a:r>
              <a:rPr lang="pt-BR" altLang="ko-KR" sz="1200" b="1" dirty="0">
                <a:solidFill>
                  <a:schemeClr val="accent1"/>
                </a:solidFill>
                <a:cs typeface="Arial" pitchFamily="34" charset="0"/>
              </a:rPr>
              <a:t>1.3.4. Momentele ședinței de psihodramă</a:t>
            </a:r>
            <a:endParaRPr lang="ko-KR" altLang="en-US" sz="1200" b="1" dirty="0">
              <a:solidFill>
                <a:schemeClr val="accent1"/>
              </a:solidFill>
              <a:cs typeface="Arial" pitchFamily="34" charset="0"/>
            </a:endParaRPr>
          </a:p>
        </p:txBody>
      </p:sp>
      <p:sp>
        <p:nvSpPr>
          <p:cNvPr id="40" name="TextBox 39">
            <a:extLst>
              <a:ext uri="{FF2B5EF4-FFF2-40B4-BE49-F238E27FC236}">
                <a16:creationId xmlns:a16="http://schemas.microsoft.com/office/drawing/2014/main" id="{4232CD43-A825-8C4C-B4BE-76B34E22C2DF}"/>
              </a:ext>
            </a:extLst>
          </p:cNvPr>
          <p:cNvSpPr txBox="1"/>
          <p:nvPr/>
        </p:nvSpPr>
        <p:spPr>
          <a:xfrm>
            <a:off x="6188230" y="1818911"/>
            <a:ext cx="2397682" cy="461665"/>
          </a:xfrm>
          <a:prstGeom prst="rect">
            <a:avLst/>
          </a:prstGeom>
          <a:noFill/>
        </p:spPr>
        <p:txBody>
          <a:bodyPr wrap="square" rtlCol="0">
            <a:spAutoFit/>
          </a:bodyPr>
          <a:lstStyle/>
          <a:p>
            <a:r>
              <a:rPr lang="pt-BR" altLang="ko-KR" sz="1200" b="1" dirty="0">
                <a:solidFill>
                  <a:schemeClr val="accent1"/>
                </a:solidFill>
                <a:cs typeface="Arial" pitchFamily="34" charset="0"/>
              </a:rPr>
              <a:t>1.3.5. Mecanisme implicate în procesul terapeutic</a:t>
            </a:r>
            <a:endParaRPr lang="ko-KR" altLang="en-US" sz="1200" b="1" dirty="0">
              <a:solidFill>
                <a:schemeClr val="accent1"/>
              </a:solidFill>
              <a:cs typeface="Arial" pitchFamily="34" charset="0"/>
            </a:endParaRPr>
          </a:p>
        </p:txBody>
      </p:sp>
      <p:sp>
        <p:nvSpPr>
          <p:cNvPr id="41" name="TextBox 40">
            <a:extLst>
              <a:ext uri="{FF2B5EF4-FFF2-40B4-BE49-F238E27FC236}">
                <a16:creationId xmlns:a16="http://schemas.microsoft.com/office/drawing/2014/main" id="{5A65E5A4-F966-2436-5B6B-A4B88681B361}"/>
              </a:ext>
            </a:extLst>
          </p:cNvPr>
          <p:cNvSpPr txBox="1"/>
          <p:nvPr/>
        </p:nvSpPr>
        <p:spPr>
          <a:xfrm>
            <a:off x="6452159" y="2698106"/>
            <a:ext cx="2703052" cy="461665"/>
          </a:xfrm>
          <a:prstGeom prst="rect">
            <a:avLst/>
          </a:prstGeom>
          <a:noFill/>
        </p:spPr>
        <p:txBody>
          <a:bodyPr wrap="square" rtlCol="0">
            <a:spAutoFit/>
          </a:bodyPr>
          <a:lstStyle/>
          <a:p>
            <a:r>
              <a:rPr lang="pt-BR" altLang="ko-KR" sz="1200" b="1" dirty="0">
                <a:solidFill>
                  <a:schemeClr val="accent1"/>
                </a:solidFill>
                <a:cs typeface="Arial" pitchFamily="34" charset="0"/>
              </a:rPr>
              <a:t>1.3.6. Tehnici de bază în psihodrama clasică</a:t>
            </a:r>
            <a:endParaRPr lang="ko-KR" altLang="en-US" sz="1200" b="1" dirty="0">
              <a:solidFill>
                <a:schemeClr val="accent1"/>
              </a:solidFill>
              <a:cs typeface="Arial" pitchFamily="34" charset="0"/>
            </a:endParaRPr>
          </a:p>
        </p:txBody>
      </p:sp>
      <p:sp>
        <p:nvSpPr>
          <p:cNvPr id="42" name="TextBox 41">
            <a:extLst>
              <a:ext uri="{FF2B5EF4-FFF2-40B4-BE49-F238E27FC236}">
                <a16:creationId xmlns:a16="http://schemas.microsoft.com/office/drawing/2014/main" id="{219F843C-B30D-0F36-F660-AC20405D9AB2}"/>
              </a:ext>
            </a:extLst>
          </p:cNvPr>
          <p:cNvSpPr txBox="1"/>
          <p:nvPr/>
        </p:nvSpPr>
        <p:spPr>
          <a:xfrm>
            <a:off x="6203882" y="3577301"/>
            <a:ext cx="2498273" cy="461665"/>
          </a:xfrm>
          <a:prstGeom prst="rect">
            <a:avLst/>
          </a:prstGeom>
          <a:noFill/>
        </p:spPr>
        <p:txBody>
          <a:bodyPr wrap="square" rtlCol="0">
            <a:spAutoFit/>
          </a:bodyPr>
          <a:lstStyle/>
          <a:p>
            <a:r>
              <a:rPr lang="pt-BR" altLang="ko-KR" sz="1200" b="1" dirty="0">
                <a:solidFill>
                  <a:schemeClr val="accent1"/>
                </a:solidFill>
                <a:cs typeface="Arial" pitchFamily="34" charset="0"/>
              </a:rPr>
              <a:t>1.3.7. Eficacitatea psihodramei ca metodă terapeutică </a:t>
            </a:r>
            <a:endParaRPr lang="ko-KR" altLang="en-US" sz="1200" b="1" dirty="0">
              <a:solidFill>
                <a:schemeClr val="accent1"/>
              </a:solidFill>
              <a:cs typeface="Arial" pitchFamily="34" charset="0"/>
            </a:endParaRPr>
          </a:p>
        </p:txBody>
      </p:sp>
      <p:sp>
        <p:nvSpPr>
          <p:cNvPr id="43" name="TextBox 42">
            <a:extLst>
              <a:ext uri="{FF2B5EF4-FFF2-40B4-BE49-F238E27FC236}">
                <a16:creationId xmlns:a16="http://schemas.microsoft.com/office/drawing/2014/main" id="{E056E9DB-B2DC-1283-A1CC-01D80AEC2756}"/>
              </a:ext>
            </a:extLst>
          </p:cNvPr>
          <p:cNvSpPr txBox="1"/>
          <p:nvPr/>
        </p:nvSpPr>
        <p:spPr>
          <a:xfrm>
            <a:off x="6137484" y="4494827"/>
            <a:ext cx="2736304" cy="276999"/>
          </a:xfrm>
          <a:prstGeom prst="rect">
            <a:avLst/>
          </a:prstGeom>
          <a:noFill/>
        </p:spPr>
        <p:txBody>
          <a:bodyPr wrap="square" rtlCol="0">
            <a:spAutoFit/>
          </a:bodyPr>
          <a:lstStyle/>
          <a:p>
            <a:r>
              <a:rPr lang="pt-BR" altLang="ko-KR" sz="1200" b="1" dirty="0">
                <a:solidFill>
                  <a:schemeClr val="accent1"/>
                </a:solidFill>
                <a:cs typeface="Arial" pitchFamily="34" charset="0"/>
              </a:rPr>
              <a:t>1.3.8. Psihodrama la adolescenți</a:t>
            </a:r>
            <a:endParaRPr lang="ko-KR" altLang="en-US" sz="1200" b="1" dirty="0">
              <a:solidFill>
                <a:schemeClr val="accent1"/>
              </a:solidFill>
              <a:cs typeface="Arial" pitchFamily="34" charset="0"/>
            </a:endParaRPr>
          </a:p>
        </p:txBody>
      </p:sp>
      <p:sp>
        <p:nvSpPr>
          <p:cNvPr id="45" name="Arc 44">
            <a:extLst>
              <a:ext uri="{FF2B5EF4-FFF2-40B4-BE49-F238E27FC236}">
                <a16:creationId xmlns:a16="http://schemas.microsoft.com/office/drawing/2014/main" id="{59766772-0815-EAF2-C428-073C15384D7A}"/>
              </a:ext>
            </a:extLst>
          </p:cNvPr>
          <p:cNvSpPr/>
          <p:nvPr/>
        </p:nvSpPr>
        <p:spPr>
          <a:xfrm>
            <a:off x="5504107" y="3926801"/>
            <a:ext cx="577850" cy="706525"/>
          </a:xfrm>
          <a:prstGeom prst="arc">
            <a:avLst>
              <a:gd name="adj1" fmla="val 16200000"/>
              <a:gd name="adj2" fmla="val 2429817"/>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b="1" dirty="0"/>
          </a:p>
        </p:txBody>
      </p:sp>
      <p:sp>
        <p:nvSpPr>
          <p:cNvPr id="46" name="Arc 45">
            <a:extLst>
              <a:ext uri="{FF2B5EF4-FFF2-40B4-BE49-F238E27FC236}">
                <a16:creationId xmlns:a16="http://schemas.microsoft.com/office/drawing/2014/main" id="{B513D295-5E56-F591-1883-29D5932A80FD}"/>
              </a:ext>
            </a:extLst>
          </p:cNvPr>
          <p:cNvSpPr/>
          <p:nvPr/>
        </p:nvSpPr>
        <p:spPr>
          <a:xfrm rot="13367565">
            <a:off x="2931320" y="3926801"/>
            <a:ext cx="577850" cy="706525"/>
          </a:xfrm>
          <a:prstGeom prst="arc">
            <a:avLst>
              <a:gd name="adj1" fmla="val 16200000"/>
              <a:gd name="adj2" fmla="val 2429817"/>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b="1" dirty="0"/>
          </a:p>
        </p:txBody>
      </p:sp>
      <p:pic>
        <p:nvPicPr>
          <p:cNvPr id="49" name="Picture Placeholder 48">
            <a:extLst>
              <a:ext uri="{FF2B5EF4-FFF2-40B4-BE49-F238E27FC236}">
                <a16:creationId xmlns:a16="http://schemas.microsoft.com/office/drawing/2014/main" id="{04E9FF46-D8D8-EC2C-BD79-BA3AF2840FAB}"/>
              </a:ext>
            </a:extLst>
          </p:cNvPr>
          <p:cNvPicPr>
            <a:picLocks noGrp="1" noChangeAspect="1"/>
          </p:cNvPicPr>
          <p:nvPr>
            <p:ph type="pic" idx="1"/>
          </p:nvPr>
        </p:nvPicPr>
        <p:blipFill>
          <a:blip r:embed="rId2"/>
          <a:srcRect l="17644" r="17644"/>
          <a:stretch>
            <a:fillRect/>
          </a:stretch>
        </p:blipFill>
        <p:spPr>
          <a:prstGeom prst="rect">
            <a:avLst/>
          </a:prstGeom>
        </p:spPr>
      </p:pic>
    </p:spTree>
    <p:extLst>
      <p:ext uri="{BB962C8B-B14F-4D97-AF65-F5344CB8AC3E}">
        <p14:creationId xmlns:p14="http://schemas.microsoft.com/office/powerpoint/2010/main" val="32085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324544" y="195486"/>
            <a:ext cx="6422751"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ko-KR" sz="2400" b="1" dirty="0">
                <a:solidFill>
                  <a:schemeClr val="accent1"/>
                </a:solidFill>
                <a:latin typeface="Arial Black" panose="020B0A04020102020204" pitchFamily="34" charset="0"/>
                <a:cs typeface="Arial" pitchFamily="34" charset="0"/>
              </a:rPr>
              <a:t>2. METODOLOGIA CERCETĂRII</a:t>
            </a:r>
          </a:p>
          <a:p>
            <a:pPr marL="0" indent="0" algn="ctr">
              <a:buNone/>
            </a:pPr>
            <a:endParaRPr lang="ko-KR" altLang="en-US" sz="2400" b="1" dirty="0">
              <a:solidFill>
                <a:schemeClr val="accent1"/>
              </a:solidFill>
              <a:latin typeface="Arial Black" panose="020B0A04020102020204" pitchFamily="34" charset="0"/>
              <a:cs typeface="Arial" pitchFamily="34" charset="0"/>
            </a:endParaRPr>
          </a:p>
        </p:txBody>
      </p:sp>
      <p:sp>
        <p:nvSpPr>
          <p:cNvPr id="3" name="TextBox 2">
            <a:extLst>
              <a:ext uri="{FF2B5EF4-FFF2-40B4-BE49-F238E27FC236}">
                <a16:creationId xmlns:a16="http://schemas.microsoft.com/office/drawing/2014/main" id="{238D6190-6CF6-F211-1255-9C7698D3C914}"/>
              </a:ext>
            </a:extLst>
          </p:cNvPr>
          <p:cNvSpPr txBox="1"/>
          <p:nvPr/>
        </p:nvSpPr>
        <p:spPr>
          <a:xfrm>
            <a:off x="107504" y="1054825"/>
            <a:ext cx="3528392" cy="3231654"/>
          </a:xfrm>
          <a:prstGeom prst="rect">
            <a:avLst/>
          </a:prstGeom>
          <a:noFill/>
        </p:spPr>
        <p:txBody>
          <a:bodyPr wrap="square" rtlCol="0">
            <a:spAutoFit/>
          </a:bodyPr>
          <a:lstStyle/>
          <a:p>
            <a:r>
              <a:rPr lang="it-IT" altLang="ko-KR" b="1" dirty="0">
                <a:solidFill>
                  <a:srgbClr val="7030A0"/>
                </a:solidFill>
                <a:latin typeface="Arial Black" panose="020B0A04020102020204" pitchFamily="34" charset="0"/>
                <a:cs typeface="Arial" pitchFamily="34" charset="0"/>
              </a:rPr>
              <a:t>2.1. Scop, obiective și ipoteze</a:t>
            </a:r>
          </a:p>
          <a:p>
            <a:endParaRPr lang="ro-RO" altLang="ko-KR" sz="1200" b="1" dirty="0">
              <a:solidFill>
                <a:schemeClr val="accent1"/>
              </a:solidFill>
              <a:cs typeface="Arial" pitchFamily="34" charset="0"/>
            </a:endParaRPr>
          </a:p>
          <a:p>
            <a:endParaRPr lang="ro-RO" altLang="ko-KR" sz="1200" b="1" dirty="0">
              <a:solidFill>
                <a:schemeClr val="accent1"/>
              </a:solidFill>
              <a:cs typeface="Arial" pitchFamily="34" charset="0"/>
            </a:endParaRPr>
          </a:p>
          <a:p>
            <a:r>
              <a:rPr lang="fr-FR" altLang="ko-KR" b="1" i="1" dirty="0" err="1">
                <a:solidFill>
                  <a:schemeClr val="accent1"/>
                </a:solidFill>
                <a:cs typeface="Arial" pitchFamily="34" charset="0"/>
              </a:rPr>
              <a:t>Scopul</a:t>
            </a:r>
            <a:r>
              <a:rPr lang="fr-FR" altLang="ko-KR" sz="1200" b="1" dirty="0">
                <a:solidFill>
                  <a:schemeClr val="accent1"/>
                </a:solidFill>
                <a:cs typeface="Arial" pitchFamily="34" charset="0"/>
              </a:rPr>
              <a:t> </a:t>
            </a:r>
            <a:r>
              <a:rPr lang="fr-FR" altLang="ko-KR" sz="1400" b="1" dirty="0" err="1">
                <a:cs typeface="Arial" pitchFamily="34" charset="0"/>
              </a:rPr>
              <a:t>cercetării</a:t>
            </a:r>
            <a:r>
              <a:rPr lang="fr-FR" altLang="ko-KR" sz="1400" b="1" dirty="0">
                <a:cs typeface="Arial" pitchFamily="34" charset="0"/>
              </a:rPr>
              <a:t> este </a:t>
            </a:r>
            <a:r>
              <a:rPr lang="fr-FR" altLang="ko-KR" sz="1400" b="1" dirty="0" err="1">
                <a:cs typeface="Arial" pitchFamily="34" charset="0"/>
              </a:rPr>
              <a:t>explorarea</a:t>
            </a:r>
            <a:r>
              <a:rPr lang="fr-FR" altLang="ko-KR" sz="1400" b="1" dirty="0">
                <a:cs typeface="Arial" pitchFamily="34" charset="0"/>
              </a:rPr>
              <a:t> </a:t>
            </a:r>
            <a:r>
              <a:rPr lang="fr-FR" altLang="ko-KR" sz="1400" b="1" dirty="0" err="1">
                <a:cs typeface="Arial" pitchFamily="34" charset="0"/>
              </a:rPr>
              <a:t>posibilităţii</a:t>
            </a:r>
            <a:r>
              <a:rPr lang="fr-FR" altLang="ko-KR" sz="1400" b="1" dirty="0">
                <a:cs typeface="Arial" pitchFamily="34" charset="0"/>
              </a:rPr>
              <a:t> de </a:t>
            </a:r>
            <a:r>
              <a:rPr lang="fr-FR" altLang="ko-KR" sz="1400" b="1" dirty="0" err="1">
                <a:cs typeface="Arial" pitchFamily="34" charset="0"/>
              </a:rPr>
              <a:t>îmbunătățire</a:t>
            </a:r>
            <a:r>
              <a:rPr lang="fr-FR" altLang="ko-KR" sz="1400" b="1" dirty="0">
                <a:cs typeface="Arial" pitchFamily="34" charset="0"/>
              </a:rPr>
              <a:t> a </a:t>
            </a:r>
            <a:r>
              <a:rPr lang="fr-FR" altLang="ko-KR" sz="1400" b="1" dirty="0" err="1">
                <a:cs typeface="Arial" pitchFamily="34" charset="0"/>
              </a:rPr>
              <a:t>sentimentului</a:t>
            </a:r>
            <a:r>
              <a:rPr lang="fr-FR" altLang="ko-KR" sz="1400" b="1" dirty="0">
                <a:cs typeface="Arial" pitchFamily="34" charset="0"/>
              </a:rPr>
              <a:t> de </a:t>
            </a:r>
            <a:r>
              <a:rPr lang="fr-FR" altLang="ko-KR" sz="1400" b="1" dirty="0" err="1">
                <a:cs typeface="Arial" pitchFamily="34" charset="0"/>
              </a:rPr>
              <a:t>coerență</a:t>
            </a:r>
            <a:r>
              <a:rPr lang="fr-FR" altLang="ko-KR" sz="1400" b="1" dirty="0">
                <a:cs typeface="Arial" pitchFamily="34" charset="0"/>
              </a:rPr>
              <a:t> la </a:t>
            </a:r>
            <a:r>
              <a:rPr lang="fr-FR" altLang="ko-KR" sz="1400" b="1" dirty="0" err="1">
                <a:cs typeface="Arial" pitchFamily="34" charset="0"/>
              </a:rPr>
              <a:t>adolescenţi</a:t>
            </a:r>
            <a:r>
              <a:rPr lang="fr-FR" altLang="ko-KR" sz="1400" b="1" dirty="0">
                <a:cs typeface="Arial" pitchFamily="34" charset="0"/>
              </a:rPr>
              <a:t> </a:t>
            </a:r>
            <a:r>
              <a:rPr lang="fr-FR" altLang="ko-KR" sz="1400" b="1" dirty="0" err="1">
                <a:cs typeface="Arial" pitchFamily="34" charset="0"/>
              </a:rPr>
              <a:t>prin</a:t>
            </a:r>
            <a:r>
              <a:rPr lang="fr-FR" altLang="ko-KR" sz="1400" b="1" dirty="0">
                <a:cs typeface="Arial" pitchFamily="34" charset="0"/>
              </a:rPr>
              <a:t> </a:t>
            </a:r>
            <a:r>
              <a:rPr lang="fr-FR" altLang="ko-KR" sz="1400" b="1" dirty="0" err="1">
                <a:cs typeface="Arial" pitchFamily="34" charset="0"/>
              </a:rPr>
              <a:t>tehnici</a:t>
            </a:r>
            <a:r>
              <a:rPr lang="fr-FR" altLang="ko-KR" sz="1400" b="1" dirty="0">
                <a:cs typeface="Arial" pitchFamily="34" charset="0"/>
              </a:rPr>
              <a:t> </a:t>
            </a:r>
            <a:r>
              <a:rPr lang="fr-FR" altLang="ko-KR" sz="1400" b="1" dirty="0" err="1">
                <a:cs typeface="Arial" pitchFamily="34" charset="0"/>
              </a:rPr>
              <a:t>psihodramatice</a:t>
            </a:r>
            <a:r>
              <a:rPr lang="fr-FR" altLang="ko-KR" sz="1400" b="1" dirty="0">
                <a:cs typeface="Arial" pitchFamily="34" charset="0"/>
              </a:rPr>
              <a:t> </a:t>
            </a:r>
            <a:r>
              <a:rPr lang="fr-FR" altLang="ko-KR" sz="1400" b="1" dirty="0" err="1">
                <a:cs typeface="Arial" pitchFamily="34" charset="0"/>
              </a:rPr>
              <a:t>și</a:t>
            </a:r>
            <a:r>
              <a:rPr lang="fr-FR" altLang="ko-KR" sz="1400" b="1" dirty="0">
                <a:cs typeface="Arial" pitchFamily="34" charset="0"/>
              </a:rPr>
              <a:t> </a:t>
            </a:r>
            <a:r>
              <a:rPr lang="fr-FR" altLang="ko-KR" sz="1400" b="1" dirty="0" err="1">
                <a:cs typeface="Arial" pitchFamily="34" charset="0"/>
              </a:rPr>
              <a:t>totodată</a:t>
            </a:r>
            <a:r>
              <a:rPr lang="fr-FR" altLang="ko-KR" sz="1400" b="1" dirty="0">
                <a:cs typeface="Arial" pitchFamily="34" charset="0"/>
              </a:rPr>
              <a:t>, </a:t>
            </a:r>
            <a:r>
              <a:rPr lang="fr-FR" altLang="ko-KR" sz="1400" b="1" dirty="0" err="1">
                <a:cs typeface="Arial" pitchFamily="34" charset="0"/>
              </a:rPr>
              <a:t>realizarea</a:t>
            </a:r>
            <a:r>
              <a:rPr lang="fr-FR" altLang="ko-KR" sz="1400" b="1" dirty="0">
                <a:cs typeface="Arial" pitchFamily="34" charset="0"/>
              </a:rPr>
              <a:t> </a:t>
            </a:r>
            <a:r>
              <a:rPr lang="fr-FR" altLang="ko-KR" sz="1400" b="1" dirty="0" err="1">
                <a:cs typeface="Arial" pitchFamily="34" charset="0"/>
              </a:rPr>
              <a:t>și</a:t>
            </a:r>
            <a:r>
              <a:rPr lang="fr-FR" altLang="ko-KR" sz="1400" b="1" dirty="0">
                <a:cs typeface="Arial" pitchFamily="34" charset="0"/>
              </a:rPr>
              <a:t> </a:t>
            </a:r>
            <a:r>
              <a:rPr lang="fr-FR" altLang="ko-KR" sz="1400" b="1" dirty="0" err="1">
                <a:cs typeface="Arial" pitchFamily="34" charset="0"/>
              </a:rPr>
              <a:t>validarea</a:t>
            </a:r>
            <a:r>
              <a:rPr lang="fr-FR" altLang="ko-KR" sz="1400" b="1" dirty="0">
                <a:cs typeface="Arial" pitchFamily="34" charset="0"/>
              </a:rPr>
              <a:t> </a:t>
            </a:r>
            <a:r>
              <a:rPr lang="fr-FR" altLang="ko-KR" sz="1400" b="1" dirty="0" err="1">
                <a:cs typeface="Arial" pitchFamily="34" charset="0"/>
              </a:rPr>
              <a:t>unui</a:t>
            </a:r>
            <a:r>
              <a:rPr lang="fr-FR" altLang="ko-KR" sz="1400" b="1" dirty="0">
                <a:cs typeface="Arial" pitchFamily="34" charset="0"/>
              </a:rPr>
              <a:t> program de </a:t>
            </a:r>
            <a:r>
              <a:rPr lang="fr-FR" altLang="ko-KR" sz="1400" b="1" dirty="0" err="1">
                <a:cs typeface="Arial" pitchFamily="34" charset="0"/>
              </a:rPr>
              <a:t>consiliere</a:t>
            </a:r>
            <a:r>
              <a:rPr lang="fr-FR" altLang="ko-KR" sz="1400" b="1" dirty="0">
                <a:cs typeface="Arial" pitchFamily="34" charset="0"/>
              </a:rPr>
              <a:t> </a:t>
            </a:r>
            <a:r>
              <a:rPr lang="fr-FR" altLang="ko-KR" sz="1400" b="1" dirty="0" err="1">
                <a:cs typeface="Arial" pitchFamily="34" charset="0"/>
              </a:rPr>
              <a:t>prin</a:t>
            </a:r>
            <a:r>
              <a:rPr lang="fr-FR" altLang="ko-KR" sz="1400" b="1" dirty="0">
                <a:cs typeface="Arial" pitchFamily="34" charset="0"/>
              </a:rPr>
              <a:t> </a:t>
            </a:r>
            <a:r>
              <a:rPr lang="fr-FR" altLang="ko-KR" sz="1400" b="1" dirty="0" err="1">
                <a:cs typeface="Arial" pitchFamily="34" charset="0"/>
              </a:rPr>
              <a:t>metoda</a:t>
            </a:r>
            <a:r>
              <a:rPr lang="fr-FR" altLang="ko-KR" sz="1400" b="1" dirty="0">
                <a:cs typeface="Arial" pitchFamily="34" charset="0"/>
              </a:rPr>
              <a:t> </a:t>
            </a:r>
            <a:r>
              <a:rPr lang="fr-FR" altLang="ko-KR" sz="1400" b="1" dirty="0" err="1">
                <a:cs typeface="Arial" pitchFamily="34" charset="0"/>
              </a:rPr>
              <a:t>psihodramei</a:t>
            </a:r>
            <a:r>
              <a:rPr lang="fr-FR" altLang="ko-KR" sz="1400" b="1" dirty="0">
                <a:cs typeface="Arial" pitchFamily="34" charset="0"/>
              </a:rPr>
              <a:t>, </a:t>
            </a:r>
            <a:r>
              <a:rPr lang="fr-FR" altLang="ko-KR" sz="1400" b="1" dirty="0" err="1">
                <a:cs typeface="Arial" pitchFamily="34" charset="0"/>
              </a:rPr>
              <a:t>adresat</a:t>
            </a:r>
            <a:r>
              <a:rPr lang="fr-FR" altLang="ko-KR" sz="1400" b="1" dirty="0">
                <a:cs typeface="Arial" pitchFamily="34" charset="0"/>
              </a:rPr>
              <a:t> </a:t>
            </a:r>
            <a:r>
              <a:rPr lang="fr-FR" altLang="ko-KR" sz="1400" b="1" dirty="0" err="1">
                <a:cs typeface="Arial" pitchFamily="34" charset="0"/>
              </a:rPr>
              <a:t>elevilor</a:t>
            </a:r>
            <a:r>
              <a:rPr lang="fr-FR" altLang="ko-KR" sz="1400" b="1" dirty="0">
                <a:cs typeface="Arial" pitchFamily="34" charset="0"/>
              </a:rPr>
              <a:t> de </a:t>
            </a:r>
            <a:r>
              <a:rPr lang="fr-FR" altLang="ko-KR" sz="1400" b="1" dirty="0" err="1">
                <a:cs typeface="Arial" pitchFamily="34" charset="0"/>
              </a:rPr>
              <a:t>liceu</a:t>
            </a:r>
            <a:r>
              <a:rPr lang="fr-FR" altLang="ko-KR" sz="1400" b="1" dirty="0">
                <a:cs typeface="Arial" pitchFamily="34" charset="0"/>
              </a:rPr>
              <a:t> care </a:t>
            </a:r>
            <a:r>
              <a:rPr lang="fr-FR" altLang="ko-KR" sz="1400" b="1" dirty="0" err="1">
                <a:cs typeface="Arial" pitchFamily="34" charset="0"/>
              </a:rPr>
              <a:t>să</a:t>
            </a:r>
            <a:r>
              <a:rPr lang="fr-FR" altLang="ko-KR" sz="1400" b="1" dirty="0">
                <a:cs typeface="Arial" pitchFamily="34" charset="0"/>
              </a:rPr>
              <a:t> </a:t>
            </a:r>
            <a:r>
              <a:rPr lang="fr-FR" altLang="ko-KR" sz="1400" b="1" dirty="0" err="1">
                <a:cs typeface="Arial" pitchFamily="34" charset="0"/>
              </a:rPr>
              <a:t>ducă</a:t>
            </a:r>
            <a:r>
              <a:rPr lang="fr-FR" altLang="ko-KR" sz="1400" b="1" dirty="0">
                <a:cs typeface="Arial" pitchFamily="34" charset="0"/>
              </a:rPr>
              <a:t> la </a:t>
            </a:r>
            <a:r>
              <a:rPr lang="fr-FR" altLang="ko-KR" sz="1400" b="1" dirty="0" err="1">
                <a:cs typeface="Arial" pitchFamily="34" charset="0"/>
              </a:rPr>
              <a:t>creșterea</a:t>
            </a:r>
            <a:r>
              <a:rPr lang="fr-FR" altLang="ko-KR" sz="1400" b="1" dirty="0">
                <a:cs typeface="Arial" pitchFamily="34" charset="0"/>
              </a:rPr>
              <a:t> </a:t>
            </a:r>
            <a:r>
              <a:rPr lang="fr-FR" altLang="ko-KR" sz="1400" b="1" dirty="0" err="1">
                <a:cs typeface="Arial" pitchFamily="34" charset="0"/>
              </a:rPr>
              <a:t>șanselor</a:t>
            </a:r>
            <a:r>
              <a:rPr lang="fr-FR" altLang="ko-KR" sz="1400" b="1" dirty="0">
                <a:cs typeface="Arial" pitchFamily="34" charset="0"/>
              </a:rPr>
              <a:t> </a:t>
            </a:r>
            <a:r>
              <a:rPr lang="fr-FR" altLang="ko-KR" sz="1400" b="1" dirty="0" err="1">
                <a:cs typeface="Arial" pitchFamily="34" charset="0"/>
              </a:rPr>
              <a:t>acestora</a:t>
            </a:r>
            <a:r>
              <a:rPr lang="fr-FR" altLang="ko-KR" sz="1400" b="1" dirty="0">
                <a:cs typeface="Arial" pitchFamily="34" charset="0"/>
              </a:rPr>
              <a:t> de a </a:t>
            </a:r>
            <a:r>
              <a:rPr lang="fr-FR" altLang="ko-KR" sz="1400" b="1" dirty="0" err="1">
                <a:cs typeface="Arial" pitchFamily="34" charset="0"/>
              </a:rPr>
              <a:t>gestiona</a:t>
            </a:r>
            <a:r>
              <a:rPr lang="fr-FR" altLang="ko-KR" sz="1400" b="1" dirty="0">
                <a:cs typeface="Arial" pitchFamily="34" charset="0"/>
              </a:rPr>
              <a:t> </a:t>
            </a:r>
            <a:r>
              <a:rPr lang="fr-FR" altLang="ko-KR" sz="1400" b="1" dirty="0" err="1">
                <a:cs typeface="Arial" pitchFamily="34" charset="0"/>
              </a:rPr>
              <a:t>optim</a:t>
            </a:r>
            <a:r>
              <a:rPr lang="fr-FR" altLang="ko-KR" sz="1400" b="1" dirty="0">
                <a:cs typeface="Arial" pitchFamily="34" charset="0"/>
              </a:rPr>
              <a:t> </a:t>
            </a:r>
            <a:r>
              <a:rPr lang="fr-FR" altLang="ko-KR" sz="1400" b="1" dirty="0" err="1">
                <a:cs typeface="Arial" pitchFamily="34" charset="0"/>
              </a:rPr>
              <a:t>situațiile</a:t>
            </a:r>
            <a:r>
              <a:rPr lang="fr-FR" altLang="ko-KR" sz="1400" b="1" dirty="0">
                <a:cs typeface="Arial" pitchFamily="34" charset="0"/>
              </a:rPr>
              <a:t> </a:t>
            </a:r>
            <a:r>
              <a:rPr lang="fr-FR" altLang="ko-KR" sz="1400" b="1" dirty="0" err="1">
                <a:cs typeface="Arial" pitchFamily="34" charset="0"/>
              </a:rPr>
              <a:t>stresante</a:t>
            </a:r>
            <a:r>
              <a:rPr lang="fr-FR" altLang="ko-KR" sz="1400" b="1" dirty="0">
                <a:cs typeface="Arial" pitchFamily="34" charset="0"/>
              </a:rPr>
              <a:t> </a:t>
            </a:r>
            <a:r>
              <a:rPr lang="fr-FR" altLang="ko-KR" sz="1400" b="1" dirty="0" err="1">
                <a:cs typeface="Arial" pitchFamily="34" charset="0"/>
              </a:rPr>
              <a:t>cu</a:t>
            </a:r>
            <a:r>
              <a:rPr lang="fr-FR" altLang="ko-KR" sz="1400" b="1" dirty="0">
                <a:cs typeface="Arial" pitchFamily="34" charset="0"/>
              </a:rPr>
              <a:t> care se </a:t>
            </a:r>
            <a:r>
              <a:rPr lang="fr-FR" altLang="ko-KR" sz="1400" b="1" dirty="0" err="1">
                <a:cs typeface="Arial" pitchFamily="34" charset="0"/>
              </a:rPr>
              <a:t>confruntă</a:t>
            </a:r>
            <a:r>
              <a:rPr lang="fr-FR" altLang="ko-KR" sz="1400" b="1" dirty="0">
                <a:cs typeface="Arial" pitchFamily="34" charset="0"/>
              </a:rPr>
              <a:t>.</a:t>
            </a:r>
          </a:p>
        </p:txBody>
      </p:sp>
      <p:sp>
        <p:nvSpPr>
          <p:cNvPr id="6" name="TextBox 5">
            <a:extLst>
              <a:ext uri="{FF2B5EF4-FFF2-40B4-BE49-F238E27FC236}">
                <a16:creationId xmlns:a16="http://schemas.microsoft.com/office/drawing/2014/main" id="{9CDBF671-FF0B-0E6A-F680-1DACA7C30F39}"/>
              </a:ext>
            </a:extLst>
          </p:cNvPr>
          <p:cNvSpPr txBox="1"/>
          <p:nvPr/>
        </p:nvSpPr>
        <p:spPr>
          <a:xfrm>
            <a:off x="4283968" y="1150556"/>
            <a:ext cx="4395515" cy="3566810"/>
          </a:xfrm>
          <a:prstGeom prst="rect">
            <a:avLst/>
          </a:prstGeom>
          <a:noFill/>
        </p:spPr>
        <p:txBody>
          <a:bodyPr wrap="square" rtlCol="0">
            <a:spAutoFit/>
          </a:bodyPr>
          <a:lstStyle/>
          <a:p>
            <a:r>
              <a:rPr lang="en-US" altLang="ko-KR" b="1" i="1" dirty="0" err="1">
                <a:solidFill>
                  <a:schemeClr val="accent3">
                    <a:lumMod val="75000"/>
                  </a:schemeClr>
                </a:solidFill>
                <a:cs typeface="Arial" pitchFamily="34" charset="0"/>
              </a:rPr>
              <a:t>Obiectivele</a:t>
            </a:r>
            <a:r>
              <a:rPr lang="en-US" altLang="ko-KR" b="1" i="1" dirty="0">
                <a:solidFill>
                  <a:schemeClr val="accent3">
                    <a:lumMod val="75000"/>
                  </a:schemeClr>
                </a:solidFill>
                <a:cs typeface="Arial" pitchFamily="34" charset="0"/>
              </a:rPr>
              <a:t> </a:t>
            </a:r>
            <a:r>
              <a:rPr lang="en-US" altLang="ko-KR" b="1" i="1" dirty="0" err="1">
                <a:solidFill>
                  <a:schemeClr val="accent3">
                    <a:lumMod val="75000"/>
                  </a:schemeClr>
                </a:solidFill>
                <a:cs typeface="Arial" pitchFamily="34" charset="0"/>
              </a:rPr>
              <a:t>cercetării</a:t>
            </a:r>
            <a:r>
              <a:rPr lang="en-US" altLang="ko-KR" b="1" i="1" dirty="0">
                <a:solidFill>
                  <a:schemeClr val="accent3">
                    <a:lumMod val="75000"/>
                  </a:schemeClr>
                </a:solidFill>
                <a:cs typeface="Arial" pitchFamily="34" charset="0"/>
              </a:rPr>
              <a:t>:</a:t>
            </a:r>
            <a:endParaRPr lang="ro-RO" altLang="ko-KR" b="1" i="1" dirty="0">
              <a:solidFill>
                <a:schemeClr val="accent3">
                  <a:lumMod val="75000"/>
                </a:schemeClr>
              </a:solidFill>
              <a:cs typeface="Arial" pitchFamily="34" charset="0"/>
            </a:endParaRPr>
          </a:p>
          <a:p>
            <a:endParaRPr lang="en-US" altLang="ko-KR" sz="1200" b="1" dirty="0">
              <a:solidFill>
                <a:schemeClr val="accent1"/>
              </a:solidFill>
              <a:cs typeface="Arial" pitchFamily="34" charset="0"/>
            </a:endParaRPr>
          </a:p>
          <a:p>
            <a:pPr>
              <a:lnSpc>
                <a:spcPct val="150000"/>
              </a:lnSpc>
            </a:pPr>
            <a:r>
              <a:rPr lang="en-US" altLang="ko-KR" sz="1200" b="1" dirty="0">
                <a:cs typeface="Arial" pitchFamily="34" charset="0"/>
              </a:rPr>
              <a:t>1. </a:t>
            </a:r>
            <a:r>
              <a:rPr lang="en-US" altLang="ko-KR" sz="1200" b="1" dirty="0" err="1">
                <a:cs typeface="Arial" pitchFamily="34" charset="0"/>
              </a:rPr>
              <a:t>Evaluarea</a:t>
            </a:r>
            <a:r>
              <a:rPr lang="en-US" altLang="ko-KR" sz="1200" b="1" dirty="0">
                <a:cs typeface="Arial" pitchFamily="34" charset="0"/>
              </a:rPr>
              <a:t> </a:t>
            </a:r>
            <a:r>
              <a:rPr lang="en-US" altLang="ko-KR" sz="1200" b="1" dirty="0" err="1">
                <a:cs typeface="Arial" pitchFamily="34" charset="0"/>
              </a:rPr>
              <a:t>sentimentului</a:t>
            </a:r>
            <a:r>
              <a:rPr lang="en-US" altLang="ko-KR" sz="1200" b="1" dirty="0">
                <a:cs typeface="Arial" pitchFamily="34" charset="0"/>
              </a:rPr>
              <a:t> de </a:t>
            </a:r>
            <a:r>
              <a:rPr lang="en-US" altLang="ko-KR" sz="1200" b="1" dirty="0" err="1">
                <a:cs typeface="Arial" pitchFamily="34" charset="0"/>
              </a:rPr>
              <a:t>coerență</a:t>
            </a:r>
            <a:r>
              <a:rPr lang="en-US" altLang="ko-KR" sz="1200" b="1" dirty="0">
                <a:cs typeface="Arial" pitchFamily="34" charset="0"/>
              </a:rPr>
              <a:t>.</a:t>
            </a:r>
          </a:p>
          <a:p>
            <a:pPr>
              <a:lnSpc>
                <a:spcPct val="150000"/>
              </a:lnSpc>
            </a:pPr>
            <a:r>
              <a:rPr lang="en-US" altLang="ko-KR" sz="1200" b="1" dirty="0">
                <a:cs typeface="Arial" pitchFamily="34" charset="0"/>
              </a:rPr>
              <a:t>2. </a:t>
            </a:r>
            <a:r>
              <a:rPr lang="en-US" altLang="ko-KR" sz="1200" b="1" dirty="0" err="1">
                <a:cs typeface="Arial" pitchFamily="34" charset="0"/>
              </a:rPr>
              <a:t>Măsurarea</a:t>
            </a:r>
            <a:r>
              <a:rPr lang="en-US" altLang="ko-KR" sz="1200" b="1" dirty="0">
                <a:cs typeface="Arial" pitchFamily="34" charset="0"/>
              </a:rPr>
              <a:t> </a:t>
            </a:r>
            <a:r>
              <a:rPr lang="en-US" altLang="ko-KR" sz="1200" b="1" dirty="0" err="1">
                <a:cs typeface="Arial" pitchFamily="34" charset="0"/>
              </a:rPr>
              <a:t>nivelului</a:t>
            </a:r>
            <a:r>
              <a:rPr lang="en-US" altLang="ko-KR" sz="1200" b="1" dirty="0">
                <a:cs typeface="Arial" pitchFamily="34" charset="0"/>
              </a:rPr>
              <a:t> de </a:t>
            </a:r>
            <a:r>
              <a:rPr lang="en-US" altLang="ko-KR" sz="1200" b="1" dirty="0" err="1">
                <a:cs typeface="Arial" pitchFamily="34" charset="0"/>
              </a:rPr>
              <a:t>stres</a:t>
            </a:r>
            <a:r>
              <a:rPr lang="en-US" altLang="ko-KR" sz="1200" b="1" dirty="0">
                <a:cs typeface="Arial" pitchFamily="34" charset="0"/>
              </a:rPr>
              <a:t> </a:t>
            </a:r>
            <a:r>
              <a:rPr lang="en-US" altLang="ko-KR" sz="1200" b="1" dirty="0" err="1">
                <a:cs typeface="Arial" pitchFamily="34" charset="0"/>
              </a:rPr>
              <a:t>perceput</a:t>
            </a:r>
            <a:r>
              <a:rPr lang="en-US" altLang="ko-KR" sz="1200" b="1" dirty="0">
                <a:cs typeface="Arial" pitchFamily="34" charset="0"/>
              </a:rPr>
              <a:t> de </a:t>
            </a:r>
            <a:r>
              <a:rPr lang="en-US" altLang="ko-KR" sz="1200" b="1" dirty="0" err="1">
                <a:cs typeface="Arial" pitchFamily="34" charset="0"/>
              </a:rPr>
              <a:t>către</a:t>
            </a:r>
            <a:r>
              <a:rPr lang="en-US" altLang="ko-KR" sz="1200" b="1" dirty="0">
                <a:cs typeface="Arial" pitchFamily="34" charset="0"/>
              </a:rPr>
              <a:t> </a:t>
            </a:r>
            <a:r>
              <a:rPr lang="en-US" altLang="ko-KR" sz="1200" b="1" dirty="0" err="1">
                <a:cs typeface="Arial" pitchFamily="34" charset="0"/>
              </a:rPr>
              <a:t>elevi</a:t>
            </a:r>
            <a:r>
              <a:rPr lang="en-US" altLang="ko-KR" sz="1200" b="1" dirty="0">
                <a:cs typeface="Arial" pitchFamily="34" charset="0"/>
              </a:rPr>
              <a:t>.</a:t>
            </a:r>
          </a:p>
          <a:p>
            <a:pPr>
              <a:lnSpc>
                <a:spcPct val="150000"/>
              </a:lnSpc>
            </a:pPr>
            <a:r>
              <a:rPr lang="en-US" altLang="ko-KR" sz="1200" b="1" dirty="0">
                <a:cs typeface="Arial" pitchFamily="34" charset="0"/>
              </a:rPr>
              <a:t>3. </a:t>
            </a:r>
            <a:r>
              <a:rPr lang="en-US" altLang="ko-KR" sz="1200" b="1" dirty="0" err="1">
                <a:cs typeface="Arial" pitchFamily="34" charset="0"/>
              </a:rPr>
              <a:t>Analiza</a:t>
            </a:r>
            <a:r>
              <a:rPr lang="en-US" altLang="ko-KR" sz="1200" b="1" dirty="0">
                <a:cs typeface="Arial" pitchFamily="34" charset="0"/>
              </a:rPr>
              <a:t> </a:t>
            </a:r>
            <a:r>
              <a:rPr lang="en-US" altLang="ko-KR" sz="1200" b="1" dirty="0" err="1">
                <a:cs typeface="Arial" pitchFamily="34" charset="0"/>
              </a:rPr>
              <a:t>relației</a:t>
            </a:r>
            <a:r>
              <a:rPr lang="en-US" altLang="ko-KR" sz="1200" b="1" dirty="0">
                <a:cs typeface="Arial" pitchFamily="34" charset="0"/>
              </a:rPr>
              <a:t> </a:t>
            </a:r>
            <a:r>
              <a:rPr lang="en-US" altLang="ko-KR" sz="1200" b="1" dirty="0" err="1">
                <a:cs typeface="Arial" pitchFamily="34" charset="0"/>
              </a:rPr>
              <a:t>dintre</a:t>
            </a:r>
            <a:r>
              <a:rPr lang="en-US" altLang="ko-KR" sz="1200" b="1" dirty="0">
                <a:cs typeface="Arial" pitchFamily="34" charset="0"/>
              </a:rPr>
              <a:t> </a:t>
            </a:r>
            <a:r>
              <a:rPr lang="en-US" altLang="ko-KR" sz="1200" b="1" dirty="0" err="1">
                <a:cs typeface="Arial" pitchFamily="34" charset="0"/>
              </a:rPr>
              <a:t>sentimentul</a:t>
            </a:r>
            <a:r>
              <a:rPr lang="en-US" altLang="ko-KR" sz="1200" b="1" dirty="0">
                <a:cs typeface="Arial" pitchFamily="34" charset="0"/>
              </a:rPr>
              <a:t> de </a:t>
            </a:r>
            <a:r>
              <a:rPr lang="en-US" altLang="ko-KR" sz="1200" b="1" dirty="0" err="1">
                <a:cs typeface="Arial" pitchFamily="34" charset="0"/>
              </a:rPr>
              <a:t>coerență</a:t>
            </a:r>
            <a:r>
              <a:rPr lang="en-US" altLang="ko-KR" sz="1200" b="1" dirty="0">
                <a:cs typeface="Arial" pitchFamily="34" charset="0"/>
              </a:rPr>
              <a:t> </a:t>
            </a:r>
            <a:r>
              <a:rPr lang="en-US" altLang="ko-KR" sz="1200" b="1" dirty="0" err="1">
                <a:cs typeface="Arial" pitchFamily="34" charset="0"/>
              </a:rPr>
              <a:t>și</a:t>
            </a:r>
            <a:r>
              <a:rPr lang="en-US" altLang="ko-KR" sz="1200" b="1" dirty="0">
                <a:cs typeface="Arial" pitchFamily="34" charset="0"/>
              </a:rPr>
              <a:t> </a:t>
            </a:r>
            <a:r>
              <a:rPr lang="en-US" altLang="ko-KR" sz="1200" b="1" dirty="0" err="1">
                <a:cs typeface="Arial" pitchFamily="34" charset="0"/>
              </a:rPr>
              <a:t>nivelul</a:t>
            </a:r>
            <a:r>
              <a:rPr lang="en-US" altLang="ko-KR" sz="1200" b="1" dirty="0">
                <a:cs typeface="Arial" pitchFamily="34" charset="0"/>
              </a:rPr>
              <a:t> </a:t>
            </a:r>
            <a:r>
              <a:rPr lang="en-US" altLang="ko-KR" sz="1200" b="1" dirty="0" err="1">
                <a:cs typeface="Arial" pitchFamily="34" charset="0"/>
              </a:rPr>
              <a:t>distresului</a:t>
            </a:r>
            <a:r>
              <a:rPr lang="en-US" altLang="ko-KR" sz="1200" b="1" dirty="0">
                <a:cs typeface="Arial" pitchFamily="34" charset="0"/>
              </a:rPr>
              <a:t> </a:t>
            </a:r>
            <a:r>
              <a:rPr lang="en-US" altLang="ko-KR" sz="1200" b="1" dirty="0" err="1">
                <a:cs typeface="Arial" pitchFamily="34" charset="0"/>
              </a:rPr>
              <a:t>resimțit</a:t>
            </a:r>
            <a:r>
              <a:rPr lang="en-US" altLang="ko-KR" sz="1200" b="1" dirty="0">
                <a:cs typeface="Arial" pitchFamily="34" charset="0"/>
              </a:rPr>
              <a:t>. </a:t>
            </a:r>
          </a:p>
          <a:p>
            <a:pPr>
              <a:lnSpc>
                <a:spcPct val="150000"/>
              </a:lnSpc>
            </a:pPr>
            <a:r>
              <a:rPr lang="en-US" altLang="ko-KR" sz="1200" b="1" dirty="0">
                <a:cs typeface="Arial" pitchFamily="34" charset="0"/>
              </a:rPr>
              <a:t>4. </a:t>
            </a:r>
            <a:r>
              <a:rPr lang="en-US" altLang="ko-KR" sz="1200" b="1" dirty="0" err="1">
                <a:cs typeface="Arial" pitchFamily="34" charset="0"/>
              </a:rPr>
              <a:t>Identificarea</a:t>
            </a:r>
            <a:r>
              <a:rPr lang="en-US" altLang="ko-KR" sz="1200" b="1" dirty="0">
                <a:cs typeface="Arial" pitchFamily="34" charset="0"/>
              </a:rPr>
              <a:t> </a:t>
            </a:r>
            <a:r>
              <a:rPr lang="en-US" altLang="ko-KR" sz="1200" b="1" dirty="0" err="1">
                <a:cs typeface="Arial" pitchFamily="34" charset="0"/>
              </a:rPr>
              <a:t>elevilor</a:t>
            </a:r>
            <a:r>
              <a:rPr lang="en-US" altLang="ko-KR" sz="1200" b="1" dirty="0">
                <a:cs typeface="Arial" pitchFamily="34" charset="0"/>
              </a:rPr>
              <a:t> de </a:t>
            </a:r>
            <a:r>
              <a:rPr lang="en-US" altLang="ko-KR" sz="1200" b="1" dirty="0" err="1">
                <a:cs typeface="Arial" pitchFamily="34" charset="0"/>
              </a:rPr>
              <a:t>liceu</a:t>
            </a:r>
            <a:r>
              <a:rPr lang="en-US" altLang="ko-KR" sz="1200" b="1" dirty="0">
                <a:cs typeface="Arial" pitchFamily="34" charset="0"/>
              </a:rPr>
              <a:t> care </a:t>
            </a:r>
            <a:r>
              <a:rPr lang="en-US" altLang="ko-KR" sz="1200" b="1" dirty="0" err="1">
                <a:cs typeface="Arial" pitchFamily="34" charset="0"/>
              </a:rPr>
              <a:t>prezintă</a:t>
            </a:r>
            <a:r>
              <a:rPr lang="en-US" altLang="ko-KR" sz="1200" b="1" dirty="0">
                <a:cs typeface="Arial" pitchFamily="34" charset="0"/>
              </a:rPr>
              <a:t> un </a:t>
            </a:r>
            <a:r>
              <a:rPr lang="en-US" altLang="ko-KR" sz="1200" b="1" dirty="0" err="1">
                <a:cs typeface="Arial" pitchFamily="34" charset="0"/>
              </a:rPr>
              <a:t>nivel</a:t>
            </a:r>
            <a:r>
              <a:rPr lang="en-US" altLang="ko-KR" sz="1200" b="1" dirty="0">
                <a:cs typeface="Arial" pitchFamily="34" charset="0"/>
              </a:rPr>
              <a:t> </a:t>
            </a:r>
            <a:r>
              <a:rPr lang="en-US" altLang="ko-KR" sz="1200" b="1" dirty="0" err="1">
                <a:cs typeface="Arial" pitchFamily="34" charset="0"/>
              </a:rPr>
              <a:t>scăzut</a:t>
            </a:r>
            <a:r>
              <a:rPr lang="en-US" altLang="ko-KR" sz="1200" b="1" dirty="0">
                <a:cs typeface="Arial" pitchFamily="34" charset="0"/>
              </a:rPr>
              <a:t> al </a:t>
            </a:r>
            <a:r>
              <a:rPr lang="en-US" altLang="ko-KR" sz="1200" b="1" dirty="0" err="1">
                <a:cs typeface="Arial" pitchFamily="34" charset="0"/>
              </a:rPr>
              <a:t>sentimentului</a:t>
            </a:r>
            <a:r>
              <a:rPr lang="en-US" altLang="ko-KR" sz="1200" b="1" dirty="0">
                <a:cs typeface="Arial" pitchFamily="34" charset="0"/>
              </a:rPr>
              <a:t> de </a:t>
            </a:r>
            <a:r>
              <a:rPr lang="en-US" altLang="ko-KR" sz="1200" b="1" dirty="0" err="1">
                <a:cs typeface="Arial" pitchFamily="34" charset="0"/>
              </a:rPr>
              <a:t>coerență</a:t>
            </a:r>
            <a:r>
              <a:rPr lang="en-US" altLang="ko-KR" sz="1200" b="1" dirty="0">
                <a:cs typeface="Arial" pitchFamily="34" charset="0"/>
              </a:rPr>
              <a:t> </a:t>
            </a:r>
            <a:r>
              <a:rPr lang="en-US" altLang="ko-KR" sz="1200" b="1" dirty="0" err="1">
                <a:cs typeface="Arial" pitchFamily="34" charset="0"/>
              </a:rPr>
              <a:t>și</a:t>
            </a:r>
            <a:r>
              <a:rPr lang="en-US" altLang="ko-KR" sz="1200" b="1" dirty="0">
                <a:cs typeface="Arial" pitchFamily="34" charset="0"/>
              </a:rPr>
              <a:t> </a:t>
            </a:r>
            <a:r>
              <a:rPr lang="en-US" altLang="ko-KR" sz="1200" b="1" dirty="0" err="1">
                <a:cs typeface="Arial" pitchFamily="34" charset="0"/>
              </a:rPr>
              <a:t>crescut</a:t>
            </a:r>
            <a:r>
              <a:rPr lang="en-US" altLang="ko-KR" sz="1200" b="1" dirty="0">
                <a:cs typeface="Arial" pitchFamily="34" charset="0"/>
              </a:rPr>
              <a:t> al </a:t>
            </a:r>
            <a:r>
              <a:rPr lang="en-US" altLang="ko-KR" sz="1200" b="1" dirty="0" err="1">
                <a:cs typeface="Arial" pitchFamily="34" charset="0"/>
              </a:rPr>
              <a:t>stresului</a:t>
            </a:r>
            <a:r>
              <a:rPr lang="en-US" altLang="ko-KR" sz="1200" b="1" dirty="0">
                <a:cs typeface="Arial" pitchFamily="34" charset="0"/>
              </a:rPr>
              <a:t> </a:t>
            </a:r>
            <a:r>
              <a:rPr lang="en-US" altLang="ko-KR" sz="1200" b="1" dirty="0" err="1">
                <a:cs typeface="Arial" pitchFamily="34" charset="0"/>
              </a:rPr>
              <a:t>perceput</a:t>
            </a:r>
            <a:r>
              <a:rPr lang="en-US" altLang="ko-KR" sz="1200" b="1" dirty="0">
                <a:cs typeface="Arial" pitchFamily="34" charset="0"/>
              </a:rPr>
              <a:t>.    </a:t>
            </a:r>
          </a:p>
          <a:p>
            <a:pPr>
              <a:lnSpc>
                <a:spcPct val="150000"/>
              </a:lnSpc>
            </a:pPr>
            <a:r>
              <a:rPr lang="en-US" altLang="ko-KR" sz="1200" b="1" dirty="0">
                <a:cs typeface="Arial" pitchFamily="34" charset="0"/>
              </a:rPr>
              <a:t>5. </a:t>
            </a:r>
            <a:r>
              <a:rPr lang="en-US" altLang="ko-KR" sz="1200" b="1" dirty="0" err="1">
                <a:cs typeface="Arial" pitchFamily="34" charset="0"/>
              </a:rPr>
              <a:t>Organizarea</a:t>
            </a:r>
            <a:r>
              <a:rPr lang="en-US" altLang="ko-KR" sz="1200" b="1" dirty="0">
                <a:cs typeface="Arial" pitchFamily="34" charset="0"/>
              </a:rPr>
              <a:t> </a:t>
            </a:r>
            <a:r>
              <a:rPr lang="en-US" altLang="ko-KR" sz="1200" b="1" dirty="0" err="1">
                <a:cs typeface="Arial" pitchFamily="34" charset="0"/>
              </a:rPr>
              <a:t>unui</a:t>
            </a:r>
            <a:r>
              <a:rPr lang="en-US" altLang="ko-KR" sz="1200" b="1" dirty="0">
                <a:cs typeface="Arial" pitchFamily="34" charset="0"/>
              </a:rPr>
              <a:t> program de </a:t>
            </a:r>
            <a:r>
              <a:rPr lang="en-US" altLang="ko-KR" sz="1200" b="1" dirty="0" err="1">
                <a:cs typeface="Arial" pitchFamily="34" charset="0"/>
              </a:rPr>
              <a:t>consiliere</a:t>
            </a:r>
            <a:r>
              <a:rPr lang="en-US" altLang="ko-KR" sz="1200" b="1" dirty="0">
                <a:cs typeface="Arial" pitchFamily="34" charset="0"/>
              </a:rPr>
              <a:t> </a:t>
            </a:r>
            <a:r>
              <a:rPr lang="en-US" altLang="ko-KR" sz="1200" b="1" dirty="0" err="1">
                <a:cs typeface="Arial" pitchFamily="34" charset="0"/>
              </a:rPr>
              <a:t>bazat</a:t>
            </a:r>
            <a:r>
              <a:rPr lang="en-US" altLang="ko-KR" sz="1200" b="1" dirty="0">
                <a:cs typeface="Arial" pitchFamily="34" charset="0"/>
              </a:rPr>
              <a:t> pe </a:t>
            </a:r>
            <a:r>
              <a:rPr lang="en-US" altLang="ko-KR" sz="1200" b="1" dirty="0" err="1">
                <a:cs typeface="Arial" pitchFamily="34" charset="0"/>
              </a:rPr>
              <a:t>tehnici</a:t>
            </a:r>
            <a:r>
              <a:rPr lang="en-US" altLang="ko-KR" sz="1200" b="1" dirty="0">
                <a:cs typeface="Arial" pitchFamily="34" charset="0"/>
              </a:rPr>
              <a:t> de </a:t>
            </a:r>
            <a:r>
              <a:rPr lang="en-US" altLang="ko-KR" sz="1200" b="1" dirty="0" err="1">
                <a:cs typeface="Arial" pitchFamily="34" charset="0"/>
              </a:rPr>
              <a:t>psihodramă</a:t>
            </a:r>
            <a:r>
              <a:rPr lang="en-US" altLang="ko-KR" sz="1200" b="1" dirty="0">
                <a:cs typeface="Arial" pitchFamily="34" charset="0"/>
              </a:rPr>
              <a:t> </a:t>
            </a:r>
            <a:r>
              <a:rPr lang="en-US" altLang="ko-KR" sz="1200" b="1" dirty="0" err="1">
                <a:cs typeface="Arial" pitchFamily="34" charset="0"/>
              </a:rPr>
              <a:t>clasică</a:t>
            </a:r>
            <a:r>
              <a:rPr lang="en-US" altLang="ko-KR" sz="1200" b="1" dirty="0">
                <a:cs typeface="Arial" pitchFamily="34" charset="0"/>
              </a:rPr>
              <a:t>.</a:t>
            </a:r>
          </a:p>
          <a:p>
            <a:pPr>
              <a:lnSpc>
                <a:spcPct val="150000"/>
              </a:lnSpc>
            </a:pPr>
            <a:r>
              <a:rPr lang="en-US" altLang="ko-KR" sz="1200" b="1" dirty="0">
                <a:cs typeface="Arial" pitchFamily="34" charset="0"/>
              </a:rPr>
              <a:t>6. </a:t>
            </a:r>
            <a:r>
              <a:rPr lang="en-US" altLang="ko-KR" sz="1200" b="1" dirty="0" err="1">
                <a:cs typeface="Arial" pitchFamily="34" charset="0"/>
              </a:rPr>
              <a:t>Implementarea</a:t>
            </a:r>
            <a:r>
              <a:rPr lang="en-US" altLang="ko-KR" sz="1200" b="1" dirty="0">
                <a:cs typeface="Arial" pitchFamily="34" charset="0"/>
              </a:rPr>
              <a:t> </a:t>
            </a:r>
            <a:r>
              <a:rPr lang="en-US" altLang="ko-KR" sz="1200" b="1" dirty="0" err="1">
                <a:cs typeface="Arial" pitchFamily="34" charset="0"/>
              </a:rPr>
              <a:t>programului</a:t>
            </a:r>
            <a:r>
              <a:rPr lang="en-US" altLang="ko-KR" sz="1200" b="1" dirty="0">
                <a:cs typeface="Arial" pitchFamily="34" charset="0"/>
              </a:rPr>
              <a:t> de </a:t>
            </a:r>
            <a:r>
              <a:rPr lang="en-US" altLang="ko-KR" sz="1200" b="1" dirty="0" err="1">
                <a:cs typeface="Arial" pitchFamily="34" charset="0"/>
              </a:rPr>
              <a:t>consiliere</a:t>
            </a:r>
            <a:r>
              <a:rPr lang="en-US" altLang="ko-KR" sz="1200" b="1" dirty="0">
                <a:cs typeface="Arial" pitchFamily="34" charset="0"/>
              </a:rPr>
              <a:t>.</a:t>
            </a:r>
          </a:p>
          <a:p>
            <a:pPr>
              <a:lnSpc>
                <a:spcPct val="150000"/>
              </a:lnSpc>
            </a:pPr>
            <a:r>
              <a:rPr lang="en-US" altLang="ko-KR" sz="1200" b="1" dirty="0">
                <a:cs typeface="Arial" pitchFamily="34" charset="0"/>
              </a:rPr>
              <a:t>7. </a:t>
            </a:r>
            <a:r>
              <a:rPr lang="en-US" altLang="ko-KR" sz="1200" b="1" dirty="0" err="1">
                <a:cs typeface="Arial" pitchFamily="34" charset="0"/>
              </a:rPr>
              <a:t>Evaluarea</a:t>
            </a:r>
            <a:r>
              <a:rPr lang="en-US" altLang="ko-KR" sz="1200" b="1" dirty="0">
                <a:cs typeface="Arial" pitchFamily="34" charset="0"/>
              </a:rPr>
              <a:t> </a:t>
            </a:r>
            <a:r>
              <a:rPr lang="en-US" altLang="ko-KR" sz="1200" b="1" dirty="0" err="1">
                <a:cs typeface="Arial" pitchFamily="34" charset="0"/>
              </a:rPr>
              <a:t>intervenţiei</a:t>
            </a:r>
            <a:r>
              <a:rPr lang="en-US" altLang="ko-KR" sz="1200" b="1" dirty="0">
                <a:cs typeface="Arial" pitchFamily="34" charset="0"/>
              </a:rPr>
              <a:t>.</a:t>
            </a:r>
          </a:p>
        </p:txBody>
      </p:sp>
    </p:spTree>
    <p:extLst>
      <p:ext uri="{BB962C8B-B14F-4D97-AF65-F5344CB8AC3E}">
        <p14:creationId xmlns:p14="http://schemas.microsoft.com/office/powerpoint/2010/main" val="165951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203848" y="229828"/>
            <a:ext cx="716428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err="1">
                <a:solidFill>
                  <a:schemeClr val="accent2">
                    <a:lumMod val="50000"/>
                  </a:schemeClr>
                </a:solidFill>
                <a:latin typeface="Arial" pitchFamily="34" charset="0"/>
                <a:cs typeface="Arial" pitchFamily="34" charset="0"/>
              </a:rPr>
              <a:t>Ipoteze</a:t>
            </a:r>
            <a:endParaRPr lang="en-US" sz="3600" dirty="0">
              <a:solidFill>
                <a:schemeClr val="accent2">
                  <a:lumMod val="50000"/>
                </a:schemeClr>
              </a:solidFill>
              <a:latin typeface="Arial" pitchFamily="34" charset="0"/>
              <a:cs typeface="Arial" pitchFamily="34" charset="0"/>
            </a:endParaRPr>
          </a:p>
        </p:txBody>
      </p:sp>
      <p:sp>
        <p:nvSpPr>
          <p:cNvPr id="2" name="Rounded Rectangle 1"/>
          <p:cNvSpPr/>
          <p:nvPr/>
        </p:nvSpPr>
        <p:spPr>
          <a:xfrm>
            <a:off x="2195736" y="1347613"/>
            <a:ext cx="6120680" cy="80065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ounded Rectangle 5"/>
          <p:cNvSpPr/>
          <p:nvPr/>
        </p:nvSpPr>
        <p:spPr>
          <a:xfrm>
            <a:off x="2195736" y="2472240"/>
            <a:ext cx="6120680" cy="82379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a:off x="2227704" y="3563027"/>
            <a:ext cx="6160720" cy="89572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Oval 3"/>
          <p:cNvSpPr/>
          <p:nvPr/>
        </p:nvSpPr>
        <p:spPr>
          <a:xfrm>
            <a:off x="2432005" y="1487402"/>
            <a:ext cx="360040" cy="360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Oval 8"/>
          <p:cNvSpPr/>
          <p:nvPr/>
        </p:nvSpPr>
        <p:spPr>
          <a:xfrm>
            <a:off x="2432005" y="2675760"/>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Oval 9"/>
          <p:cNvSpPr/>
          <p:nvPr/>
        </p:nvSpPr>
        <p:spPr>
          <a:xfrm>
            <a:off x="2432005" y="3830867"/>
            <a:ext cx="360040" cy="360040"/>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Rectangle 4"/>
          <p:cNvSpPr/>
          <p:nvPr/>
        </p:nvSpPr>
        <p:spPr>
          <a:xfrm>
            <a:off x="2843808" y="2536964"/>
            <a:ext cx="5184576" cy="646331"/>
          </a:xfrm>
          <a:prstGeom prst="rect">
            <a:avLst/>
          </a:prstGeom>
        </p:spPr>
        <p:txBody>
          <a:bodyPr wrap="square">
            <a:spAutoFit/>
          </a:bodyPr>
          <a:lstStyle/>
          <a:p>
            <a:r>
              <a:rPr lang="en-US" altLang="ko-KR" sz="1200" b="1" dirty="0" err="1">
                <a:solidFill>
                  <a:schemeClr val="bg1"/>
                </a:solidFill>
                <a:cs typeface="Arial" pitchFamily="34" charset="0"/>
              </a:rPr>
              <a:t>Prezumăm</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că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între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nivelurile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sentimentului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coerență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înainte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şi</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după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aplicarea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programului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consiliere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prin</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metoda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psihodramei</a:t>
            </a:r>
            <a:r>
              <a:rPr lang="en-US" altLang="ko-KR" sz="1200" b="1" dirty="0">
                <a:solidFill>
                  <a:schemeClr val="bg1"/>
                </a:solidFill>
                <a:cs typeface="Arial" pitchFamily="34" charset="0"/>
              </a:rPr>
              <a:t> la </a:t>
            </a:r>
            <a:r>
              <a:rPr lang="en-US" altLang="ko-KR" sz="1200" b="1" dirty="0" err="1">
                <a:solidFill>
                  <a:schemeClr val="bg1"/>
                </a:solidFill>
                <a:cs typeface="Arial" pitchFamily="34" charset="0"/>
              </a:rPr>
              <a:t>elevii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liceu</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există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diferenţe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semnificative</a:t>
            </a:r>
            <a:r>
              <a:rPr lang="en-US" altLang="ko-KR" sz="1200" b="1" dirty="0">
                <a:solidFill>
                  <a:schemeClr val="bg1"/>
                </a:solidFill>
                <a:cs typeface="Arial" pitchFamily="34" charset="0"/>
              </a:rPr>
              <a:t>.</a:t>
            </a:r>
            <a:endParaRPr lang="ko-KR" altLang="en-US" sz="1200" b="1" dirty="0">
              <a:solidFill>
                <a:schemeClr val="bg1"/>
              </a:solidFill>
            </a:endParaRPr>
          </a:p>
        </p:txBody>
      </p:sp>
      <p:sp>
        <p:nvSpPr>
          <p:cNvPr id="12" name="Rectangle 11"/>
          <p:cNvSpPr/>
          <p:nvPr/>
        </p:nvSpPr>
        <p:spPr>
          <a:xfrm>
            <a:off x="2878832" y="1396194"/>
            <a:ext cx="4851987" cy="646331"/>
          </a:xfrm>
          <a:prstGeom prst="rect">
            <a:avLst/>
          </a:prstGeom>
        </p:spPr>
        <p:txBody>
          <a:bodyPr wrap="square">
            <a:spAutoFit/>
          </a:bodyPr>
          <a:lstStyle/>
          <a:p>
            <a:r>
              <a:rPr lang="en-US" altLang="ko-KR" sz="1200" b="1" dirty="0" err="1">
                <a:solidFill>
                  <a:schemeClr val="bg1"/>
                </a:solidFill>
                <a:cs typeface="Arial" pitchFamily="34" charset="0"/>
              </a:rPr>
              <a:t>Prezumăm</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că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între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nivelurile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stresului</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perceput</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înainte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şi</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după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aplicarea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programului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consiliere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prin</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metoda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psihodramei</a:t>
            </a:r>
            <a:r>
              <a:rPr lang="en-US" altLang="ko-KR" sz="1200" b="1" dirty="0">
                <a:solidFill>
                  <a:schemeClr val="bg1"/>
                </a:solidFill>
                <a:cs typeface="Arial" pitchFamily="34" charset="0"/>
              </a:rPr>
              <a:t> la </a:t>
            </a:r>
            <a:r>
              <a:rPr lang="en-US" altLang="ko-KR" sz="1200" b="1" dirty="0" err="1">
                <a:solidFill>
                  <a:schemeClr val="bg1"/>
                </a:solidFill>
                <a:cs typeface="Arial" pitchFamily="34" charset="0"/>
              </a:rPr>
              <a:t>elevii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liceu</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există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diferenţe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semnificative</a:t>
            </a:r>
            <a:r>
              <a:rPr lang="en-US" altLang="ko-KR" sz="1200" b="1" dirty="0">
                <a:solidFill>
                  <a:schemeClr val="bg1"/>
                </a:solidFill>
                <a:cs typeface="Arial" pitchFamily="34" charset="0"/>
              </a:rPr>
              <a:t>.</a:t>
            </a:r>
            <a:endParaRPr lang="ko-KR" altLang="en-US" sz="1200" b="1" dirty="0">
              <a:solidFill>
                <a:schemeClr val="bg1"/>
              </a:solidFill>
            </a:endParaRPr>
          </a:p>
        </p:txBody>
      </p:sp>
      <p:sp>
        <p:nvSpPr>
          <p:cNvPr id="13" name="Rectangle 12"/>
          <p:cNvSpPr/>
          <p:nvPr/>
        </p:nvSpPr>
        <p:spPr>
          <a:xfrm>
            <a:off x="2843808" y="3661591"/>
            <a:ext cx="5256584" cy="646331"/>
          </a:xfrm>
          <a:prstGeom prst="rect">
            <a:avLst/>
          </a:prstGeom>
        </p:spPr>
        <p:txBody>
          <a:bodyPr wrap="square">
            <a:spAutoFit/>
          </a:bodyPr>
          <a:lstStyle/>
          <a:p>
            <a:r>
              <a:rPr lang="en-US" altLang="ko-KR" sz="1200" b="1" dirty="0" err="1">
                <a:solidFill>
                  <a:schemeClr val="bg1"/>
                </a:solidFill>
                <a:cs typeface="Arial" pitchFamily="34" charset="0"/>
              </a:rPr>
              <a:t>Presupunem</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că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programul</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consiliere</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prin</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metoda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psihodramei</a:t>
            </a:r>
            <a:r>
              <a:rPr lang="en-US" altLang="ko-KR" sz="1200" b="1" dirty="0">
                <a:solidFill>
                  <a:schemeClr val="bg1"/>
                </a:solidFill>
                <a:cs typeface="Arial" pitchFamily="34" charset="0"/>
              </a:rPr>
              <a:t> la </a:t>
            </a:r>
            <a:r>
              <a:rPr lang="en-US" altLang="ko-KR" sz="1200" b="1" dirty="0" err="1">
                <a:solidFill>
                  <a:schemeClr val="bg1"/>
                </a:solidFill>
                <a:cs typeface="Arial" pitchFamily="34" charset="0"/>
              </a:rPr>
              <a:t>elevii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liceu</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propus</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şi</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implementat</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poate</a:t>
            </a:r>
            <a:r>
              <a:rPr lang="en-US" altLang="ko-KR" sz="1200" b="1" dirty="0">
                <a:solidFill>
                  <a:schemeClr val="bg1"/>
                </a:solidFill>
                <a:cs typeface="Arial" pitchFamily="34" charset="0"/>
              </a:rPr>
              <a:t> fi </a:t>
            </a:r>
            <a:r>
              <a:rPr lang="en-US" altLang="ko-KR" sz="1200" b="1" dirty="0" err="1">
                <a:solidFill>
                  <a:schemeClr val="bg1"/>
                </a:solidFill>
                <a:cs typeface="Arial" pitchFamily="34" charset="0"/>
              </a:rPr>
              <a:t>asociat</a:t>
            </a:r>
            <a:r>
              <a:rPr lang="en-US" altLang="ko-KR" sz="1200" b="1" dirty="0">
                <a:solidFill>
                  <a:schemeClr val="bg1"/>
                </a:solidFill>
                <a:cs typeface="Arial" pitchFamily="34" charset="0"/>
              </a:rPr>
              <a:t> cu </a:t>
            </a:r>
            <a:r>
              <a:rPr lang="en-US" altLang="ko-KR" sz="1200" b="1" dirty="0" err="1">
                <a:solidFill>
                  <a:schemeClr val="bg1"/>
                </a:solidFill>
                <a:cs typeface="Arial" pitchFamily="34" charset="0"/>
              </a:rPr>
              <a:t>creșterea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sentimentului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coerență</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și</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scăderea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nivelului</a:t>
            </a:r>
            <a:r>
              <a:rPr lang="en-US" altLang="ko-KR" sz="1200" b="1" dirty="0">
                <a:solidFill>
                  <a:schemeClr val="bg1"/>
                </a:solidFill>
                <a:cs typeface="Arial" pitchFamily="34" charset="0"/>
              </a:rPr>
              <a:t> de </a:t>
            </a:r>
            <a:r>
              <a:rPr lang="en-US" altLang="ko-KR" sz="1200" b="1" dirty="0" err="1">
                <a:solidFill>
                  <a:schemeClr val="bg1"/>
                </a:solidFill>
                <a:cs typeface="Arial" pitchFamily="34" charset="0"/>
              </a:rPr>
              <a:t>stres</a:t>
            </a:r>
            <a:r>
              <a:rPr lang="en-US" altLang="ko-KR" sz="1200" b="1" dirty="0">
                <a:solidFill>
                  <a:schemeClr val="bg1"/>
                </a:solidFill>
                <a:cs typeface="Arial" pitchFamily="34" charset="0"/>
              </a:rPr>
              <a:t>.</a:t>
            </a:r>
            <a:endParaRPr lang="ko-KR" altLang="en-US" sz="1200" b="1" dirty="0">
              <a:solidFill>
                <a:schemeClr val="bg1"/>
              </a:solidFill>
            </a:endParaRPr>
          </a:p>
        </p:txBody>
      </p:sp>
      <p:sp>
        <p:nvSpPr>
          <p:cNvPr id="14" name="TextBox 13"/>
          <p:cNvSpPr txBox="1"/>
          <p:nvPr/>
        </p:nvSpPr>
        <p:spPr>
          <a:xfrm>
            <a:off x="2401620" y="1513534"/>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01</a:t>
            </a:r>
            <a:endParaRPr lang="ko-KR" altLang="en-US" sz="1400" b="1" dirty="0">
              <a:solidFill>
                <a:schemeClr val="tx1">
                  <a:lumMod val="75000"/>
                  <a:lumOff val="25000"/>
                </a:schemeClr>
              </a:solidFill>
              <a:cs typeface="Arial" pitchFamily="34" charset="0"/>
            </a:endParaRPr>
          </a:p>
        </p:txBody>
      </p:sp>
      <p:sp>
        <p:nvSpPr>
          <p:cNvPr id="15" name="TextBox 14"/>
          <p:cNvSpPr txBox="1"/>
          <p:nvPr/>
        </p:nvSpPr>
        <p:spPr>
          <a:xfrm>
            <a:off x="2405039" y="2684440"/>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02</a:t>
            </a:r>
            <a:endParaRPr lang="ko-KR" altLang="en-US" sz="1400" b="1" dirty="0">
              <a:solidFill>
                <a:schemeClr val="tx1">
                  <a:lumMod val="75000"/>
                  <a:lumOff val="25000"/>
                </a:schemeClr>
              </a:solidFill>
              <a:cs typeface="Arial" pitchFamily="34" charset="0"/>
            </a:endParaRPr>
          </a:p>
        </p:txBody>
      </p:sp>
      <p:sp>
        <p:nvSpPr>
          <p:cNvPr id="16" name="TextBox 15"/>
          <p:cNvSpPr txBox="1"/>
          <p:nvPr/>
        </p:nvSpPr>
        <p:spPr>
          <a:xfrm>
            <a:off x="2381444" y="3856999"/>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03</a:t>
            </a:r>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err="1"/>
              <a:t>Operaționalizarea</a:t>
            </a:r>
            <a:r>
              <a:rPr lang="en-US" altLang="ko-KR" sz="2800" dirty="0"/>
              <a:t> </a:t>
            </a:r>
            <a:r>
              <a:rPr lang="en-US" altLang="ko-KR" sz="2800" dirty="0" err="1"/>
              <a:t>conceptului</a:t>
            </a:r>
            <a:r>
              <a:rPr lang="en-US" altLang="ko-KR" sz="2800" dirty="0"/>
              <a:t> de sentiment de </a:t>
            </a:r>
            <a:r>
              <a:rPr lang="en-US" altLang="ko-KR" sz="2800" dirty="0" err="1"/>
              <a:t>coerență</a:t>
            </a:r>
            <a:endParaRPr lang="ko-KR" altLang="en-US" sz="2800" dirty="0"/>
          </a:p>
        </p:txBody>
      </p:sp>
      <p:grpSp>
        <p:nvGrpSpPr>
          <p:cNvPr id="17" name="Group 16"/>
          <p:cNvGrpSpPr/>
          <p:nvPr/>
        </p:nvGrpSpPr>
        <p:grpSpPr>
          <a:xfrm>
            <a:off x="3280778" y="2089907"/>
            <a:ext cx="2542916" cy="2354051"/>
            <a:chOff x="3280778" y="1453274"/>
            <a:chExt cx="2542916" cy="2354051"/>
          </a:xfrm>
        </p:grpSpPr>
        <p:grpSp>
          <p:nvGrpSpPr>
            <p:cNvPr id="6" name="Group 5"/>
            <p:cNvGrpSpPr/>
            <p:nvPr/>
          </p:nvGrpSpPr>
          <p:grpSpPr>
            <a:xfrm>
              <a:off x="3857098" y="1453274"/>
              <a:ext cx="1368152" cy="1368152"/>
              <a:chOff x="3887924" y="1455228"/>
              <a:chExt cx="1368152" cy="1368152"/>
            </a:xfrm>
          </p:grpSpPr>
          <p:sp>
            <p:nvSpPr>
              <p:cNvPr id="4" name="Block Arc 3"/>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Oval 4"/>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0"/>
            <p:cNvGrpSpPr/>
            <p:nvPr/>
          </p:nvGrpSpPr>
          <p:grpSpPr>
            <a:xfrm rot="6992705">
              <a:off x="4455542" y="2439173"/>
              <a:ext cx="1368152" cy="1368152"/>
              <a:chOff x="3887924" y="1455228"/>
              <a:chExt cx="1368152" cy="1368152"/>
            </a:xfrm>
          </p:grpSpPr>
          <p:sp>
            <p:nvSpPr>
              <p:cNvPr id="12" name="Block Arc 11"/>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Oval 12"/>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13"/>
            <p:cNvGrpSpPr/>
            <p:nvPr/>
          </p:nvGrpSpPr>
          <p:grpSpPr>
            <a:xfrm rot="14792705">
              <a:off x="3280778" y="2420453"/>
              <a:ext cx="1368152" cy="1368152"/>
              <a:chOff x="3887924" y="1455228"/>
              <a:chExt cx="1368152" cy="1368152"/>
            </a:xfrm>
          </p:grpSpPr>
          <p:sp>
            <p:nvSpPr>
              <p:cNvPr id="15" name="Block Arc 14"/>
              <p:cNvSpPr/>
              <p:nvPr/>
            </p:nvSpPr>
            <p:spPr>
              <a:xfrm>
                <a:off x="3887924" y="1455228"/>
                <a:ext cx="1368152" cy="1368152"/>
              </a:xfrm>
              <a:prstGeom prst="blockArc">
                <a:avLst>
                  <a:gd name="adj1" fmla="val 7430231"/>
                  <a:gd name="adj2" fmla="val 3346390"/>
                  <a:gd name="adj3" fmla="val 177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6" name="Oval 15"/>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9" name="Group 18"/>
          <p:cNvGrpSpPr/>
          <p:nvPr/>
        </p:nvGrpSpPr>
        <p:grpSpPr>
          <a:xfrm>
            <a:off x="3245028" y="962052"/>
            <a:ext cx="3055163" cy="1105642"/>
            <a:chOff x="782878" y="3120551"/>
            <a:chExt cx="2427426" cy="1105642"/>
          </a:xfrm>
        </p:grpSpPr>
        <p:sp>
          <p:nvSpPr>
            <p:cNvPr id="20" name="TextBox 19"/>
            <p:cNvSpPr txBox="1"/>
            <p:nvPr/>
          </p:nvSpPr>
          <p:spPr>
            <a:xfrm>
              <a:off x="803640" y="3579862"/>
              <a:ext cx="2406664" cy="646331"/>
            </a:xfrm>
            <a:prstGeom prst="rect">
              <a:avLst/>
            </a:prstGeom>
            <a:noFill/>
          </p:spPr>
          <p:txBody>
            <a:bodyPr wrap="square" rtlCol="0">
              <a:spAutoFit/>
            </a:bodyPr>
            <a:lstStyle/>
            <a:p>
              <a:pPr algn="ctr"/>
              <a:r>
                <a:rPr lang="en-US" altLang="ko-KR" sz="1200" dirty="0" err="1">
                  <a:solidFill>
                    <a:schemeClr val="accent1"/>
                  </a:solidFill>
                  <a:cs typeface="Arial" pitchFamily="34" charset="0"/>
                </a:rPr>
                <a:t>capacitatea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unei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persoane</a:t>
              </a:r>
              <a:r>
                <a:rPr lang="en-US" altLang="ko-KR" sz="1200" dirty="0">
                  <a:solidFill>
                    <a:schemeClr val="accent1"/>
                  </a:solidFill>
                  <a:cs typeface="Arial" pitchFamily="34" charset="0"/>
                </a:rPr>
                <a:t> de a </a:t>
              </a:r>
              <a:r>
                <a:rPr lang="en-US" altLang="ko-KR" sz="1200" dirty="0" err="1">
                  <a:solidFill>
                    <a:schemeClr val="accent1"/>
                  </a:solidFill>
                  <a:cs typeface="Arial" pitchFamily="34" charset="0"/>
                </a:rPr>
                <a:t>percepe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stimulii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interni</a:t>
              </a:r>
              <a:r>
                <a:rPr lang="en-US" altLang="ko-KR" sz="1200" dirty="0">
                  <a:solidFill>
                    <a:schemeClr val="accent1"/>
                  </a:solidFill>
                  <a:cs typeface="Arial" pitchFamily="34" charset="0"/>
                </a:rPr>
                <a:t>/</a:t>
              </a:r>
              <a:r>
                <a:rPr lang="en-US" altLang="ko-KR" sz="1200" dirty="0" err="1">
                  <a:solidFill>
                    <a:schemeClr val="accent1"/>
                  </a:solidFill>
                  <a:cs typeface="Arial" pitchFamily="34" charset="0"/>
                </a:rPr>
                <a:t>externi</a:t>
              </a:r>
              <a:r>
                <a:rPr lang="en-US" altLang="ko-KR" sz="1200" dirty="0">
                  <a:solidFill>
                    <a:schemeClr val="accent1"/>
                  </a:solidFill>
                  <a:cs typeface="Arial" pitchFamily="34" charset="0"/>
                </a:rPr>
                <a:t> ca </a:t>
              </a:r>
              <a:r>
                <a:rPr lang="en-US" altLang="ko-KR" sz="1200" dirty="0" err="1">
                  <a:solidFill>
                    <a:schemeClr val="accent1"/>
                  </a:solidFill>
                  <a:cs typeface="Arial" pitchFamily="34" charset="0"/>
                </a:rPr>
                <a:t>fiind</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structurați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explicabili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predictibili</a:t>
              </a:r>
              <a:r>
                <a:rPr lang="en-US" altLang="ko-KR" sz="1200" dirty="0">
                  <a:solidFill>
                    <a:schemeClr val="accent1"/>
                  </a:solidFill>
                  <a:cs typeface="Arial" pitchFamily="34" charset="0"/>
                </a:rPr>
                <a:t>.</a:t>
              </a:r>
              <a:endParaRPr lang="ko-KR" altLang="en-US" sz="1200" dirty="0">
                <a:solidFill>
                  <a:schemeClr val="accent1"/>
                </a:solidFill>
                <a:cs typeface="Arial" pitchFamily="34" charset="0"/>
              </a:endParaRPr>
            </a:p>
          </p:txBody>
        </p:sp>
        <p:sp>
          <p:nvSpPr>
            <p:cNvPr id="21" name="TextBox 20"/>
            <p:cNvSpPr txBox="1"/>
            <p:nvPr/>
          </p:nvSpPr>
          <p:spPr>
            <a:xfrm>
              <a:off x="782878" y="3120551"/>
              <a:ext cx="2427426" cy="461665"/>
            </a:xfrm>
            <a:prstGeom prst="rect">
              <a:avLst/>
            </a:prstGeom>
            <a:noFill/>
          </p:spPr>
          <p:txBody>
            <a:bodyPr wrap="square" rtlCol="0">
              <a:spAutoFit/>
            </a:bodyPr>
            <a:lstStyle/>
            <a:p>
              <a:pPr algn="ctr"/>
              <a:r>
                <a:rPr lang="en-US" altLang="ko-KR" sz="1200" b="1" dirty="0">
                  <a:solidFill>
                    <a:schemeClr val="accent1"/>
                  </a:solidFill>
                  <a:cs typeface="Arial" pitchFamily="34" charset="0"/>
                </a:rPr>
                <a:t>Componenta </a:t>
              </a:r>
              <a:r>
                <a:rPr lang="en-US" altLang="ko-KR" sz="1200" b="1" dirty="0" err="1">
                  <a:solidFill>
                    <a:schemeClr val="accent1"/>
                  </a:solidFill>
                  <a:cs typeface="Arial" pitchFamily="34" charset="0"/>
                </a:rPr>
                <a:t>cognitivă</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comprehensiunea</a:t>
              </a:r>
              <a:r>
                <a:rPr lang="en-US" altLang="ko-KR" sz="1200" b="1" dirty="0">
                  <a:solidFill>
                    <a:schemeClr val="accent1"/>
                  </a:solidFill>
                  <a:cs typeface="Arial" pitchFamily="34" charset="0"/>
                </a:rPr>
                <a:t> (comprehensibility)</a:t>
              </a:r>
              <a:endParaRPr lang="ko-KR" altLang="en-US" sz="1200" b="1" dirty="0">
                <a:solidFill>
                  <a:schemeClr val="accent1"/>
                </a:solidFill>
                <a:cs typeface="Arial" pitchFamily="34" charset="0"/>
              </a:endParaRPr>
            </a:p>
          </p:txBody>
        </p:sp>
      </p:grpSp>
      <p:grpSp>
        <p:nvGrpSpPr>
          <p:cNvPr id="9" name="Group 8">
            <a:extLst>
              <a:ext uri="{FF2B5EF4-FFF2-40B4-BE49-F238E27FC236}">
                <a16:creationId xmlns:a16="http://schemas.microsoft.com/office/drawing/2014/main" id="{6C7C4599-E3E3-0C0D-CCF3-430F300AF44B}"/>
              </a:ext>
            </a:extLst>
          </p:cNvPr>
          <p:cNvGrpSpPr/>
          <p:nvPr/>
        </p:nvGrpSpPr>
        <p:grpSpPr>
          <a:xfrm>
            <a:off x="121406" y="2709278"/>
            <a:ext cx="3128987" cy="1305483"/>
            <a:chOff x="687459" y="3063924"/>
            <a:chExt cx="2486082" cy="1305483"/>
          </a:xfrm>
        </p:grpSpPr>
        <p:sp>
          <p:nvSpPr>
            <p:cNvPr id="10" name="TextBox 9">
              <a:extLst>
                <a:ext uri="{FF2B5EF4-FFF2-40B4-BE49-F238E27FC236}">
                  <a16:creationId xmlns:a16="http://schemas.microsoft.com/office/drawing/2014/main" id="{D8337FD5-CB31-E287-B12B-0AF0FE532DD0}"/>
                </a:ext>
              </a:extLst>
            </p:cNvPr>
            <p:cNvSpPr txBox="1"/>
            <p:nvPr/>
          </p:nvSpPr>
          <p:spPr>
            <a:xfrm>
              <a:off x="687459" y="3723076"/>
              <a:ext cx="2486082" cy="646331"/>
            </a:xfrm>
            <a:prstGeom prst="rect">
              <a:avLst/>
            </a:prstGeom>
            <a:noFill/>
          </p:spPr>
          <p:txBody>
            <a:bodyPr wrap="square" rtlCol="0">
              <a:spAutoFit/>
            </a:bodyPr>
            <a:lstStyle/>
            <a:p>
              <a:pPr algn="ctr"/>
              <a:r>
                <a:rPr lang="en-US" altLang="ko-KR" sz="1200" dirty="0" err="1">
                  <a:solidFill>
                    <a:schemeClr val="accent1"/>
                  </a:solidFill>
                  <a:cs typeface="Arial" pitchFamily="34" charset="0"/>
                </a:rPr>
                <a:t>capacitatea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unei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persoane</a:t>
              </a:r>
              <a:r>
                <a:rPr lang="en-US" altLang="ko-KR" sz="1200" dirty="0">
                  <a:solidFill>
                    <a:schemeClr val="accent1"/>
                  </a:solidFill>
                  <a:cs typeface="Arial" pitchFamily="34" charset="0"/>
                </a:rPr>
                <a:t> de a </a:t>
              </a:r>
              <a:r>
                <a:rPr lang="en-US" altLang="ko-KR" sz="1200" dirty="0" err="1">
                  <a:solidFill>
                    <a:schemeClr val="accent1"/>
                  </a:solidFill>
                  <a:cs typeface="Arial" pitchFamily="34" charset="0"/>
                </a:rPr>
                <a:t>percepe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existența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unor</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resurse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disponibile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pentru</a:t>
              </a:r>
              <a:r>
                <a:rPr lang="en-US" altLang="ko-KR" sz="1200" dirty="0">
                  <a:solidFill>
                    <a:schemeClr val="accent1"/>
                  </a:solidFill>
                  <a:cs typeface="Arial" pitchFamily="34" charset="0"/>
                </a:rPr>
                <a:t> a face </a:t>
              </a:r>
              <a:r>
                <a:rPr lang="en-US" altLang="ko-KR" sz="1200" dirty="0" err="1">
                  <a:solidFill>
                    <a:schemeClr val="accent1"/>
                  </a:solidFill>
                  <a:cs typeface="Arial" pitchFamily="34" charset="0"/>
                </a:rPr>
                <a:t>față</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cerințelor</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impuse</a:t>
              </a:r>
              <a:r>
                <a:rPr lang="en-US" altLang="ko-KR" sz="1200" dirty="0">
                  <a:solidFill>
                    <a:schemeClr val="accent1"/>
                  </a:solidFill>
                  <a:cs typeface="Arial" pitchFamily="34" charset="0"/>
                </a:rPr>
                <a:t> de </a:t>
              </a:r>
              <a:r>
                <a:rPr lang="en-US" altLang="ko-KR" sz="1200" dirty="0" err="1">
                  <a:solidFill>
                    <a:schemeClr val="accent1"/>
                  </a:solidFill>
                  <a:cs typeface="Arial" pitchFamily="34" charset="0"/>
                </a:rPr>
                <a:t>acești</a:t>
              </a:r>
              <a:r>
                <a:rPr lang="en-US" altLang="ko-KR" sz="1200" dirty="0">
                  <a:solidFill>
                    <a:schemeClr val="accent1"/>
                  </a:solidFill>
                  <a:cs typeface="Arial" pitchFamily="34" charset="0"/>
                </a:rPr>
                <a:t> stimuli</a:t>
              </a:r>
              <a:endParaRPr lang="ko-KR" altLang="en-US" sz="1200" dirty="0">
                <a:solidFill>
                  <a:schemeClr val="accent1"/>
                </a:solidFill>
                <a:cs typeface="Arial" pitchFamily="34" charset="0"/>
              </a:endParaRPr>
            </a:p>
          </p:txBody>
        </p:sp>
        <p:sp>
          <p:nvSpPr>
            <p:cNvPr id="18" name="TextBox 17">
              <a:extLst>
                <a:ext uri="{FF2B5EF4-FFF2-40B4-BE49-F238E27FC236}">
                  <a16:creationId xmlns:a16="http://schemas.microsoft.com/office/drawing/2014/main" id="{F252E585-9F22-46F9-C255-D710DA909D9B}"/>
                </a:ext>
              </a:extLst>
            </p:cNvPr>
            <p:cNvSpPr txBox="1"/>
            <p:nvPr/>
          </p:nvSpPr>
          <p:spPr>
            <a:xfrm>
              <a:off x="746115" y="3063924"/>
              <a:ext cx="2427426" cy="646331"/>
            </a:xfrm>
            <a:prstGeom prst="rect">
              <a:avLst/>
            </a:prstGeom>
            <a:noFill/>
          </p:spPr>
          <p:txBody>
            <a:bodyPr wrap="square" rtlCol="0">
              <a:spAutoFit/>
            </a:bodyPr>
            <a:lstStyle/>
            <a:p>
              <a:pPr algn="ctr"/>
              <a:r>
                <a:rPr lang="it-IT" altLang="ko-KR" sz="1200" b="1" dirty="0">
                  <a:solidFill>
                    <a:schemeClr val="accent1"/>
                  </a:solidFill>
                  <a:cs typeface="Arial" pitchFamily="34" charset="0"/>
                </a:rPr>
                <a:t>Componenta instrumentală/comportamentală: controlul (manageability) </a:t>
              </a:r>
              <a:endParaRPr lang="ko-KR" altLang="en-US" sz="1200" b="1" dirty="0">
                <a:solidFill>
                  <a:schemeClr val="accent1"/>
                </a:solidFill>
                <a:cs typeface="Arial" pitchFamily="34" charset="0"/>
              </a:endParaRPr>
            </a:p>
          </p:txBody>
        </p:sp>
      </p:grpSp>
      <p:grpSp>
        <p:nvGrpSpPr>
          <p:cNvPr id="31" name="Group 30">
            <a:extLst>
              <a:ext uri="{FF2B5EF4-FFF2-40B4-BE49-F238E27FC236}">
                <a16:creationId xmlns:a16="http://schemas.microsoft.com/office/drawing/2014/main" id="{5C3C235A-8E7C-EB89-6FB1-A799D4B87B37}"/>
              </a:ext>
            </a:extLst>
          </p:cNvPr>
          <p:cNvGrpSpPr/>
          <p:nvPr/>
        </p:nvGrpSpPr>
        <p:grpSpPr>
          <a:xfrm>
            <a:off x="5805840" y="2844373"/>
            <a:ext cx="3055163" cy="1105642"/>
            <a:chOff x="782878" y="3120551"/>
            <a:chExt cx="2427426" cy="1105642"/>
          </a:xfrm>
        </p:grpSpPr>
        <p:sp>
          <p:nvSpPr>
            <p:cNvPr id="32" name="TextBox 31">
              <a:extLst>
                <a:ext uri="{FF2B5EF4-FFF2-40B4-BE49-F238E27FC236}">
                  <a16:creationId xmlns:a16="http://schemas.microsoft.com/office/drawing/2014/main" id="{61C45DF1-8E76-D54A-A2D6-2AA5894C5748}"/>
                </a:ext>
              </a:extLst>
            </p:cNvPr>
            <p:cNvSpPr txBox="1"/>
            <p:nvPr/>
          </p:nvSpPr>
          <p:spPr>
            <a:xfrm>
              <a:off x="803640" y="3579862"/>
              <a:ext cx="2406664" cy="646331"/>
            </a:xfrm>
            <a:prstGeom prst="rect">
              <a:avLst/>
            </a:prstGeom>
            <a:noFill/>
          </p:spPr>
          <p:txBody>
            <a:bodyPr wrap="square" rtlCol="0">
              <a:spAutoFit/>
            </a:bodyPr>
            <a:lstStyle/>
            <a:p>
              <a:pPr algn="ctr"/>
              <a:r>
                <a:rPr lang="en-US" altLang="ko-KR" sz="1200" dirty="0" err="1">
                  <a:solidFill>
                    <a:schemeClr val="accent1"/>
                  </a:solidFill>
                  <a:cs typeface="Arial" pitchFamily="34" charset="0"/>
                </a:rPr>
                <a:t>capacitatea</a:t>
              </a:r>
              <a:r>
                <a:rPr lang="en-US" altLang="ko-KR" sz="1200" dirty="0">
                  <a:solidFill>
                    <a:schemeClr val="accent1"/>
                  </a:solidFill>
                  <a:cs typeface="Arial" pitchFamily="34" charset="0"/>
                </a:rPr>
                <a:t> de a </a:t>
              </a:r>
              <a:r>
                <a:rPr lang="en-US" altLang="ko-KR" sz="1200" dirty="0" err="1">
                  <a:solidFill>
                    <a:schemeClr val="accent1"/>
                  </a:solidFill>
                  <a:cs typeface="Arial" pitchFamily="34" charset="0"/>
                </a:rPr>
                <a:t>vedea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solicitările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situațiilor</a:t>
              </a:r>
              <a:r>
                <a:rPr lang="en-US" altLang="ko-KR" sz="1200" dirty="0">
                  <a:solidFill>
                    <a:schemeClr val="accent1"/>
                  </a:solidFill>
                  <a:cs typeface="Arial" pitchFamily="34" charset="0"/>
                </a:rPr>
                <a:t> ca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provocări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incitante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demne</a:t>
              </a:r>
              <a:r>
                <a:rPr lang="en-US" altLang="ko-KR" sz="1200" dirty="0">
                  <a:solidFill>
                    <a:schemeClr val="accent1"/>
                  </a:solidFill>
                  <a:cs typeface="Arial" pitchFamily="34" charset="0"/>
                </a:rPr>
                <a:t> de </a:t>
              </a:r>
              <a:r>
                <a:rPr lang="en-US" altLang="ko-KR" sz="1200" dirty="0" err="1">
                  <a:solidFill>
                    <a:schemeClr val="accent1"/>
                  </a:solidFill>
                  <a:cs typeface="Arial" pitchFamily="34" charset="0"/>
                </a:rPr>
                <a:t>implicare</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și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angajare</a:t>
              </a:r>
              <a:endParaRPr lang="ko-KR" altLang="en-US" sz="1200" dirty="0">
                <a:solidFill>
                  <a:schemeClr val="accent1"/>
                </a:solidFill>
                <a:cs typeface="Arial" pitchFamily="34" charset="0"/>
              </a:endParaRPr>
            </a:p>
          </p:txBody>
        </p:sp>
        <p:sp>
          <p:nvSpPr>
            <p:cNvPr id="33" name="TextBox 32">
              <a:extLst>
                <a:ext uri="{FF2B5EF4-FFF2-40B4-BE49-F238E27FC236}">
                  <a16:creationId xmlns:a16="http://schemas.microsoft.com/office/drawing/2014/main" id="{8568BF3E-1BE9-CE48-78A4-3CD93213DAA7}"/>
                </a:ext>
              </a:extLst>
            </p:cNvPr>
            <p:cNvSpPr txBox="1"/>
            <p:nvPr/>
          </p:nvSpPr>
          <p:spPr>
            <a:xfrm>
              <a:off x="782878" y="3120551"/>
              <a:ext cx="2427426" cy="461665"/>
            </a:xfrm>
            <a:prstGeom prst="rect">
              <a:avLst/>
            </a:prstGeom>
            <a:noFill/>
          </p:spPr>
          <p:txBody>
            <a:bodyPr wrap="square" rtlCol="0">
              <a:spAutoFit/>
            </a:bodyPr>
            <a:lstStyle/>
            <a:p>
              <a:pPr algn="ctr"/>
              <a:r>
                <a:rPr lang="en-US" altLang="ko-KR" sz="1200" b="1" dirty="0">
                  <a:solidFill>
                    <a:schemeClr val="accent1"/>
                  </a:solidFill>
                  <a:cs typeface="Arial" pitchFamily="34" charset="0"/>
                </a:rPr>
                <a:t>Componenta </a:t>
              </a:r>
              <a:r>
                <a:rPr lang="en-US" altLang="ko-KR" sz="1200" b="1" dirty="0" err="1">
                  <a:solidFill>
                    <a:schemeClr val="accent1"/>
                  </a:solidFill>
                  <a:cs typeface="Arial" pitchFamily="34" charset="0"/>
                </a:rPr>
                <a:t>motivațională</a:t>
              </a:r>
              <a:r>
                <a:rPr lang="en-US" altLang="ko-KR" sz="1200" b="1" dirty="0">
                  <a:solidFill>
                    <a:schemeClr val="accent1"/>
                  </a:solidFill>
                  <a:cs typeface="Arial" pitchFamily="34" charset="0"/>
                </a:rPr>
                <a:t>: </a:t>
              </a:r>
              <a:r>
                <a:rPr lang="en-US" altLang="ko-KR" sz="1200" b="1" dirty="0" err="1">
                  <a:solidFill>
                    <a:schemeClr val="accent1"/>
                  </a:solidFill>
                  <a:cs typeface="Arial" pitchFamily="34" charset="0"/>
                </a:rPr>
                <a:t>scopul</a:t>
              </a:r>
              <a:r>
                <a:rPr lang="en-US" altLang="ko-KR" sz="1200" b="1" dirty="0">
                  <a:solidFill>
                    <a:schemeClr val="accent1"/>
                  </a:solidFill>
                  <a:cs typeface="Arial" pitchFamily="34" charset="0"/>
                </a:rPr>
                <a:t> (meaningfulness) </a:t>
              </a:r>
              <a:endParaRPr lang="ko-KR" altLang="en-US" sz="1200" b="1" dirty="0">
                <a:solidFill>
                  <a:schemeClr val="accent1"/>
                </a:solidFill>
                <a:cs typeface="Arial" pitchFamily="34" charset="0"/>
              </a:endParaRPr>
            </a:p>
          </p:txBody>
        </p:sp>
      </p:grpSp>
    </p:spTree>
    <p:extLst>
      <p:ext uri="{BB962C8B-B14F-4D97-AF65-F5344CB8AC3E}">
        <p14:creationId xmlns:p14="http://schemas.microsoft.com/office/powerpoint/2010/main" val="208145473"/>
      </p:ext>
    </p:extLst>
  </p:cSld>
  <p:clrMapOvr>
    <a:masterClrMapping/>
  </p:clrMapOvr>
</p:sld>
</file>

<file path=ppt/theme/theme1.xml><?xml version="1.0" encoding="utf-8"?>
<a:theme xmlns:a="http://schemas.openxmlformats.org/drawingml/2006/main" name="Cover and End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8480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4159</Words>
  <Application>Microsoft Office PowerPoint</Application>
  <PresentationFormat>Expunere pe ecran (16:9)</PresentationFormat>
  <Paragraphs>237</Paragraphs>
  <Slides>29</Slides>
  <Notes>1</Notes>
  <HiddenSlides>0</HiddenSlides>
  <MMClips>0</MMClips>
  <ScaleCrop>false</ScaleCrop>
  <HeadingPairs>
    <vt:vector size="6" baseType="variant">
      <vt:variant>
        <vt:lpstr>Fonturi utilizate</vt:lpstr>
      </vt:variant>
      <vt:variant>
        <vt:i4>6</vt:i4>
      </vt:variant>
      <vt:variant>
        <vt:lpstr>Temă</vt:lpstr>
      </vt:variant>
      <vt:variant>
        <vt:i4>3</vt:i4>
      </vt:variant>
      <vt:variant>
        <vt:lpstr>Titluri diapozitive</vt:lpstr>
      </vt:variant>
      <vt:variant>
        <vt:i4>29</vt:i4>
      </vt:variant>
    </vt:vector>
  </HeadingPairs>
  <TitlesOfParts>
    <vt:vector size="38" baseType="lpstr">
      <vt:lpstr>맑은 고딕</vt:lpstr>
      <vt:lpstr>Arial</vt:lpstr>
      <vt:lpstr>Arial Black</vt:lpstr>
      <vt:lpstr>Arial Narrow</vt:lpstr>
      <vt:lpstr>Calibri</vt:lpstr>
      <vt:lpstr>Times New Roman</vt:lpstr>
      <vt:lpstr>Cover and End Slide Master</vt:lpstr>
      <vt:lpstr>Contents Slide Master</vt:lpstr>
      <vt:lpstr>Section Break Slide Master</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177</cp:revision>
  <dcterms:created xsi:type="dcterms:W3CDTF">2016-12-05T23:26:54Z</dcterms:created>
  <dcterms:modified xsi:type="dcterms:W3CDTF">2023-12-06T20:30:11Z</dcterms:modified>
</cp:coreProperties>
</file>